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 id="2147483738" r:id="rId2"/>
  </p:sldMasterIdLst>
  <p:sldIdLst>
    <p:sldId id="256" r:id="rId3"/>
    <p:sldId id="257" r:id="rId4"/>
    <p:sldId id="258" r:id="rId5"/>
    <p:sldId id="259" r:id="rId6"/>
    <p:sldId id="260" r:id="rId7"/>
    <p:sldId id="261" r:id="rId8"/>
    <p:sldId id="270" r:id="rId9"/>
    <p:sldId id="262" r:id="rId10"/>
    <p:sldId id="267" r:id="rId11"/>
    <p:sldId id="263" r:id="rId12"/>
    <p:sldId id="268" r:id="rId13"/>
    <p:sldId id="264" r:id="rId14"/>
    <p:sldId id="269" r:id="rId15"/>
    <p:sldId id="265" r:id="rId16"/>
    <p:sldId id="266"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5" d="100"/>
          <a:sy n="85" d="100"/>
        </p:scale>
        <p:origin x="-1380" y="-5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794760" y="1267730"/>
            <a:ext cx="1554480"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886200" y="1267731"/>
            <a:ext cx="13716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2091263"/>
            <a:ext cx="6801440"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171575" y="4682062"/>
            <a:ext cx="6803136" cy="502920"/>
          </a:xfrm>
        </p:spPr>
        <p:txBody>
          <a:bodyPr>
            <a:normAutofit/>
          </a:bodyPr>
          <a:lstStyle>
            <a:lvl1pPr marL="0" indent="0" algn="ctr">
              <a:spcBef>
                <a:spcPts val="0"/>
              </a:spcBef>
              <a:buNone/>
              <a:defRPr sz="1400" spc="80" baseline="0">
                <a:solidFill>
                  <a:schemeClr val="tx2">
                    <a:lumMod val="75000"/>
                  </a:schemeClr>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en-US"/>
              <a:t>Click to edit Master subtitle style</a:t>
            </a:r>
            <a:endParaRPr lang="en-US" dirty="0"/>
          </a:p>
        </p:txBody>
      </p:sp>
      <p:sp>
        <p:nvSpPr>
          <p:cNvPr id="20" name="Date Placeholder 19"/>
          <p:cNvSpPr>
            <a:spLocks noGrp="1"/>
          </p:cNvSpPr>
          <p:nvPr>
            <p:ph type="dt" sz="half" idx="10"/>
          </p:nvPr>
        </p:nvSpPr>
        <p:spPr>
          <a:xfrm>
            <a:off x="3931920" y="1327188"/>
            <a:ext cx="1280160" cy="457200"/>
          </a:xfrm>
        </p:spPr>
        <p:txBody>
          <a:bodyPr/>
          <a:lstStyle>
            <a:lvl1pPr algn="ctr">
              <a:defRPr sz="1100" spc="0" baseline="0">
                <a:solidFill>
                  <a:srgbClr val="FFFFFF"/>
                </a:solidFill>
                <a:latin typeface="+mn-lt"/>
              </a:defRPr>
            </a:lvl1pPr>
          </a:lstStyle>
          <a:p>
            <a:fld id="{1D8BD707-D9CF-40AE-B4C6-C98DA3205C09}" type="datetimeFigureOut">
              <a:rPr lang="en-US" smtClean="0"/>
              <a:pPr/>
              <a:t>1/7/2021</a:t>
            </a:fld>
            <a:endParaRPr lang="en-US"/>
          </a:p>
        </p:txBody>
      </p:sp>
      <p:sp>
        <p:nvSpPr>
          <p:cNvPr id="21" name="Footer Placeholder 20"/>
          <p:cNvSpPr>
            <a:spLocks noGrp="1"/>
          </p:cNvSpPr>
          <p:nvPr>
            <p:ph type="ftr" sz="quarter" idx="11"/>
          </p:nvPr>
        </p:nvSpPr>
        <p:spPr>
          <a:xfrm>
            <a:off x="1104936" y="5211060"/>
            <a:ext cx="4429125" cy="228600"/>
          </a:xfrm>
        </p:spPr>
        <p:txBody>
          <a:bodyPr/>
          <a:lstStyle>
            <a:lvl1pPr algn="l">
              <a:defRPr sz="900">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6455190" y="5212080"/>
            <a:ext cx="1583911" cy="228600"/>
          </a:xfrm>
        </p:spPr>
        <p:txBody>
          <a:bodyPr/>
          <a:lstStyle>
            <a:lvl1pPr>
              <a:defRPr>
                <a:solidFill>
                  <a:schemeClr val="tx1">
                    <a:lumMod val="75000"/>
                    <a:lumOff val="25000"/>
                  </a:schemeClr>
                </a:solidFill>
              </a:defRPr>
            </a:lvl1p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66677398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1408434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0"/>
            <a:ext cx="177165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762000"/>
            <a:ext cx="6057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16877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886200" y="1267731"/>
            <a:ext cx="1371600" cy="548640"/>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2091263"/>
            <a:ext cx="6801440" cy="2590800"/>
          </a:xfrm>
        </p:spPr>
        <p:txBody>
          <a:bodyPr tIns="45720" bIns="45720" anchor="ctr">
            <a:noAutofit/>
          </a:bodyPr>
          <a:lstStyle>
            <a:lvl1pPr algn="ctr">
              <a:lnSpc>
                <a:spcPct val="83000"/>
              </a:lnSpc>
              <a:defRPr lang="en-US" sz="6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171575" y="4682062"/>
            <a:ext cx="6803136" cy="502920"/>
          </a:xfrm>
        </p:spPr>
        <p:txBody>
          <a:bodyPr>
            <a:normAutofit/>
          </a:bodyPr>
          <a:lstStyle>
            <a:lvl1pPr marL="0" indent="0" algn="ctr">
              <a:spcBef>
                <a:spcPts val="0"/>
              </a:spcBef>
              <a:buNone/>
              <a:defRPr sz="1400" spc="80" baseline="0">
                <a:solidFill>
                  <a:schemeClr val="tx1"/>
                </a:solidFill>
              </a:defRPr>
            </a:lvl1pPr>
            <a:lvl2pPr marL="457200" indent="0" algn="ctr">
              <a:buNone/>
              <a:defRPr sz="1400"/>
            </a:lvl2pPr>
            <a:lvl3pPr marL="914400" indent="0" algn="ctr">
              <a:buNone/>
              <a:defRPr sz="1400"/>
            </a:lvl3pPr>
            <a:lvl4pPr marL="1371600" indent="0" algn="ctr">
              <a:buNone/>
              <a:defRPr sz="1400"/>
            </a:lvl4pPr>
            <a:lvl5pPr marL="1828800" indent="0" algn="ctr">
              <a:buNone/>
              <a:defRPr sz="1400"/>
            </a:lvl5pPr>
            <a:lvl6pPr marL="2286000" indent="0" algn="ctr">
              <a:buNone/>
              <a:defRPr sz="1400"/>
            </a:lvl6pPr>
            <a:lvl7pPr marL="2743200" indent="0" algn="ctr">
              <a:buNone/>
              <a:defRPr sz="1400"/>
            </a:lvl7pPr>
            <a:lvl8pPr marL="3200400" indent="0" algn="ctr">
              <a:buNone/>
              <a:defRPr sz="1400"/>
            </a:lvl8pPr>
            <a:lvl9pPr marL="3657600" indent="0" algn="ctr">
              <a:buNone/>
              <a:defRPr sz="1400"/>
            </a:lvl9pPr>
          </a:lstStyle>
          <a:p>
            <a:r>
              <a:rPr lang="en-US"/>
              <a:t>Click to edit Master subtitle style</a:t>
            </a:r>
            <a:endParaRPr lang="en-US" dirty="0"/>
          </a:p>
        </p:txBody>
      </p:sp>
      <p:sp>
        <p:nvSpPr>
          <p:cNvPr id="20" name="Date Placeholder 19"/>
          <p:cNvSpPr>
            <a:spLocks noGrp="1"/>
          </p:cNvSpPr>
          <p:nvPr>
            <p:ph type="dt" sz="half" idx="10"/>
          </p:nvPr>
        </p:nvSpPr>
        <p:spPr>
          <a:xfrm>
            <a:off x="3931920" y="1327188"/>
            <a:ext cx="1280160" cy="457200"/>
          </a:xfrm>
        </p:spPr>
        <p:txBody>
          <a:bodyPr/>
          <a:lstStyle>
            <a:lvl1pPr algn="ctr">
              <a:defRPr sz="1100" spc="0" baseline="0">
                <a:solidFill>
                  <a:schemeClr val="tx1"/>
                </a:solidFill>
                <a:latin typeface="+mn-lt"/>
              </a:defRPr>
            </a:lvl1pPr>
          </a:lstStyle>
          <a:p>
            <a:fld id="{1D8BD707-D9CF-40AE-B4C6-C98DA3205C09}" type="datetimeFigureOut">
              <a:rPr lang="en-US" smtClean="0"/>
              <a:pPr/>
              <a:t>1/7/2021</a:t>
            </a:fld>
            <a:endParaRPr lang="en-US"/>
          </a:p>
        </p:txBody>
      </p:sp>
      <p:sp>
        <p:nvSpPr>
          <p:cNvPr id="21" name="Footer Placeholder 20"/>
          <p:cNvSpPr>
            <a:spLocks noGrp="1"/>
          </p:cNvSpPr>
          <p:nvPr>
            <p:ph type="ftr" sz="quarter" idx="11"/>
          </p:nvPr>
        </p:nvSpPr>
        <p:spPr>
          <a:xfrm>
            <a:off x="1104936" y="5211060"/>
            <a:ext cx="4429125" cy="228600"/>
          </a:xfrm>
        </p:spPr>
        <p:txBody>
          <a:bodyPr/>
          <a:lstStyle>
            <a:lvl1pPr algn="l">
              <a:defRPr sz="900">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6455190" y="5212080"/>
            <a:ext cx="1583911" cy="228600"/>
          </a:xfrm>
        </p:spPr>
        <p:txBody>
          <a:bodyPr/>
          <a:lstStyle>
            <a:lvl1pPr>
              <a:defRPr>
                <a:solidFill>
                  <a:schemeClr val="tx1">
                    <a:lumMod val="75000"/>
                    <a:lumOff val="25000"/>
                  </a:schemeClr>
                </a:solidFill>
              </a:defRPr>
            </a:lvl1p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320518625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592840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794760" y="1267730"/>
            <a:ext cx="155448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886200" y="1267731"/>
            <a:ext cx="13716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2094309"/>
            <a:ext cx="6803136"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172718" y="4682062"/>
            <a:ext cx="6803136"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931920" y="1325880"/>
            <a:ext cx="1280160" cy="457200"/>
          </a:xfrm>
        </p:spPr>
        <p:txBody>
          <a:bodyPr/>
          <a:lstStyle>
            <a:lvl1pPr algn="ctr">
              <a:defRPr lang="en-US" sz="1100" kern="1200" spc="0" baseline="0">
                <a:solidFill>
                  <a:schemeClr val="tx1"/>
                </a:solidFill>
                <a:latin typeface="+mn-lt"/>
                <a:ea typeface="+mn-ea"/>
                <a:cs typeface="+mn-cs"/>
              </a:defRPr>
            </a:lvl1pPr>
          </a:lstStyle>
          <a:p>
            <a:fld id="{1D8BD707-D9CF-40AE-B4C6-C98DA3205C09}" type="datetimeFigureOut">
              <a:rPr lang="en-US" smtClean="0"/>
              <a:pPr/>
              <a:t>1/7/2021</a:t>
            </a:fld>
            <a:endParaRPr lang="en-US"/>
          </a:p>
        </p:txBody>
      </p:sp>
      <p:sp>
        <p:nvSpPr>
          <p:cNvPr id="5" name="Footer Placeholder 4"/>
          <p:cNvSpPr>
            <a:spLocks noGrp="1"/>
          </p:cNvSpPr>
          <p:nvPr>
            <p:ph type="ftr" sz="quarter" idx="11"/>
          </p:nvPr>
        </p:nvSpPr>
        <p:spPr>
          <a:xfrm>
            <a:off x="1104679" y="5211060"/>
            <a:ext cx="4430268"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6453378" y="5211060"/>
            <a:ext cx="1584198" cy="228600"/>
          </a:xfrm>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249262065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3152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488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8922060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31520" y="2074334"/>
            <a:ext cx="36576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31520" y="2755898"/>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2074334"/>
            <a:ext cx="36576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756581"/>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23769586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892885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2819763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84147" y="173736"/>
            <a:ext cx="6398514"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7392"/>
            <a:ext cx="1823085"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68976" y="907143"/>
            <a:ext cx="5428856"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72300" y="2286000"/>
            <a:ext cx="1823085" cy="3505200"/>
          </a:xfrm>
        </p:spPr>
        <p:txBody>
          <a:bodyPr>
            <a:normAutofit/>
          </a:bodyPr>
          <a:lstStyle>
            <a:lvl1pPr marL="0" indent="0">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1/7/2021</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7795258" y="6310086"/>
            <a:ext cx="1097280" cy="274320"/>
          </a:xfrm>
        </p:spPr>
        <p:txBody>
          <a:bodyPr/>
          <a:lstStyle>
            <a:lvl1pPr>
              <a:defRPr>
                <a:solidFill>
                  <a:srgbClr val="FFFFFF"/>
                </a:solidFill>
              </a:defRPr>
            </a:lvl1pPr>
          </a:lstStyle>
          <a:p>
            <a:fld id="{B6F15528-21DE-4FAA-801E-634DDDAF4B2B}" type="slidenum">
              <a:rPr lang="en-US" smtClean="0"/>
              <a:pPr/>
              <a:t>‹#›</a:t>
            </a:fld>
            <a:endParaRPr lang="en-US"/>
          </a:p>
        </p:txBody>
      </p:sp>
      <p:sp>
        <p:nvSpPr>
          <p:cNvPr id="12" name="Rectangle 11"/>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96309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3896392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6765290" y="173736"/>
            <a:ext cx="2194560" cy="65105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3504"/>
            <a:ext cx="1824228" cy="1645920"/>
          </a:xfrm>
        </p:spPr>
        <p:txBody>
          <a:bodyPr anchor="b">
            <a:noAutofit/>
          </a:bodyPr>
          <a:lstStyle>
            <a:lvl1pPr algn="l">
              <a:defRPr sz="24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449" y="173736"/>
            <a:ext cx="6398514" cy="6510528"/>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972300" y="2286000"/>
            <a:ext cx="1824228" cy="3502152"/>
          </a:xfrm>
        </p:spPr>
        <p:txBody>
          <a:bodyPr>
            <a:normAutofit/>
          </a:bodyPr>
          <a:lstStyle>
            <a:lvl1pPr marL="0" indent="0" algn="l">
              <a:lnSpc>
                <a:spcPct val="110000"/>
              </a:lnSpc>
              <a:spcBef>
                <a:spcPts val="800"/>
              </a:spcBef>
              <a:buNone/>
              <a:defRPr sz="13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1D8BD707-D9CF-40AE-B4C6-C98DA3205C09}" type="datetimeFigureOut">
              <a:rPr lang="en-US" smtClean="0"/>
              <a:pPr/>
              <a:t>1/7/2021</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7797546" y="6309360"/>
            <a:ext cx="1097280" cy="274320"/>
          </a:xfrm>
        </p:spPr>
        <p:txBody>
          <a:bodyPr/>
          <a:lstStyle>
            <a:lvl1pPr>
              <a:defRPr>
                <a:solidFill>
                  <a:srgbClr val="FFFFFF"/>
                </a:solidFill>
              </a:defRPr>
            </a:lvl1pPr>
          </a:lstStyle>
          <a:p>
            <a:fld id="{B6F15528-21DE-4FAA-801E-634DDDAF4B2B}" type="slidenum">
              <a:rPr lang="en-US" smtClean="0"/>
              <a:pPr/>
              <a:t>‹#›</a:t>
            </a:fld>
            <a:endParaRPr lang="en-US"/>
          </a:p>
        </p:txBody>
      </p:sp>
      <p:sp>
        <p:nvSpPr>
          <p:cNvPr id="11" name="Rectangle 10"/>
          <p:cNvSpPr/>
          <p:nvPr/>
        </p:nvSpPr>
        <p:spPr>
          <a:xfrm>
            <a:off x="6868160" y="274320"/>
            <a:ext cx="1988820" cy="6309360"/>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 xmlns:p14="http://schemas.microsoft.com/office/powerpoint/2010/main" val="13950883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1019013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762000"/>
            <a:ext cx="177165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762000"/>
            <a:ext cx="60579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606799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1275025"/>
            <a:ext cx="7182197"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8136" y="1385316"/>
            <a:ext cx="6967728" cy="408736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794760" y="1267730"/>
            <a:ext cx="1554480"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886200" y="1267731"/>
            <a:ext cx="1371600" cy="548640"/>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2094309"/>
            <a:ext cx="6803136" cy="2587752"/>
          </a:xfrm>
        </p:spPr>
        <p:txBody>
          <a:bodyPr anchor="ctr">
            <a:noAutofit/>
          </a:bodyPr>
          <a:lstStyle>
            <a:lvl1pPr algn="ctr">
              <a:lnSpc>
                <a:spcPct val="83000"/>
              </a:lnSpc>
              <a:defRPr lang="en-US" sz="6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172718" y="4682062"/>
            <a:ext cx="6803136" cy="502920"/>
          </a:xfrm>
        </p:spPr>
        <p:txBody>
          <a:bodyPr anchor="t">
            <a:normAutofit/>
          </a:bodyPr>
          <a:lstStyle>
            <a:lvl1pPr marL="0" indent="0" algn="ctr">
              <a:buNone/>
              <a:defRPr sz="1400">
                <a:solidFill>
                  <a:schemeClr val="tx1"/>
                </a:solidFill>
                <a:effectLst/>
              </a:defRPr>
            </a:lvl1pPr>
            <a:lvl2pPr marL="457200" indent="0">
              <a:buNone/>
              <a:defRPr sz="1400">
                <a:solidFill>
                  <a:schemeClr val="tx1">
                    <a:tint val="75000"/>
                  </a:schemeClr>
                </a:solidFill>
              </a:defRPr>
            </a:lvl2pPr>
            <a:lvl3pPr marL="914400" indent="0">
              <a:buNone/>
              <a:defRPr sz="14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931920" y="1325880"/>
            <a:ext cx="1280160" cy="457200"/>
          </a:xfrm>
        </p:spPr>
        <p:txBody>
          <a:bodyPr/>
          <a:lstStyle>
            <a:lvl1pPr algn="ctr">
              <a:defRPr lang="en-US" sz="1100" kern="1200" spc="0" baseline="0">
                <a:solidFill>
                  <a:srgbClr val="FFFFFF"/>
                </a:solidFill>
                <a:latin typeface="+mn-lt"/>
                <a:ea typeface="+mn-ea"/>
                <a:cs typeface="+mn-cs"/>
              </a:defRPr>
            </a:lvl1pPr>
          </a:lstStyle>
          <a:p>
            <a:fld id="{1D8BD707-D9CF-40AE-B4C6-C98DA3205C09}" type="datetimeFigureOut">
              <a:rPr lang="en-US" smtClean="0"/>
              <a:pPr/>
              <a:t>1/7/2021</a:t>
            </a:fld>
            <a:endParaRPr lang="en-US"/>
          </a:p>
        </p:txBody>
      </p:sp>
      <p:sp>
        <p:nvSpPr>
          <p:cNvPr id="5" name="Footer Placeholder 4"/>
          <p:cNvSpPr>
            <a:spLocks noGrp="1"/>
          </p:cNvSpPr>
          <p:nvPr>
            <p:ph type="ftr" sz="quarter" idx="11"/>
          </p:nvPr>
        </p:nvSpPr>
        <p:spPr>
          <a:xfrm>
            <a:off x="1104679" y="5211060"/>
            <a:ext cx="4430268"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6453378" y="5211060"/>
            <a:ext cx="1584198" cy="228600"/>
          </a:xfrm>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189062482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3152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54880" y="2103120"/>
            <a:ext cx="3657600" cy="393192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416044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31520" y="2074334"/>
            <a:ext cx="365760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31520" y="2755898"/>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2074334"/>
            <a:ext cx="365760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756581"/>
            <a:ext cx="365760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2298627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2344012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3005630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6765290" y="173736"/>
            <a:ext cx="2194560"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7392"/>
            <a:ext cx="1823085" cy="1645920"/>
          </a:xfrm>
        </p:spPr>
        <p:txBody>
          <a:bodyPr anchor="b">
            <a:normAutofit/>
          </a:bodyPr>
          <a:lstStyle>
            <a:lvl1pPr algn="l" defTabSz="914400" rtl="0" eaLnBrk="1" latinLnBrk="0" hangingPunct="1">
              <a:lnSpc>
                <a:spcPct val="90000"/>
              </a:lnSpc>
              <a:spcBef>
                <a:spcPct val="0"/>
              </a:spcBef>
              <a:buNone/>
              <a:defRPr lang="en-US" sz="24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68976" y="907143"/>
            <a:ext cx="5428856" cy="5043714"/>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72300" y="2286000"/>
            <a:ext cx="1823085" cy="3505200"/>
          </a:xfrm>
        </p:spPr>
        <p:txBody>
          <a:bodyPr>
            <a:normAutofit/>
          </a:bodyPr>
          <a:lstStyle>
            <a:lvl1pPr marL="0" indent="0">
              <a:lnSpc>
                <a:spcPct val="110000"/>
              </a:lnSpc>
              <a:spcBef>
                <a:spcPts val="800"/>
              </a:spcBef>
              <a:buNone/>
              <a:defRPr sz="13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Rectangle 11"/>
          <p:cNvSpPr/>
          <p:nvPr/>
        </p:nvSpPr>
        <p:spPr>
          <a:xfrm>
            <a:off x="6868160" y="274320"/>
            <a:ext cx="1988820" cy="630936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1D8BD707-D9CF-40AE-B4C6-C98DA3205C09}" type="datetimeFigureOut">
              <a:rPr lang="en-US" smtClean="0"/>
              <a:pPr/>
              <a:t>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7746008" y="6302326"/>
            <a:ext cx="1097280" cy="274320"/>
          </a:xfrm>
        </p:spPr>
        <p:txBody>
          <a:body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313470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6765290" y="173736"/>
            <a:ext cx="2194560" cy="65105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6868160" y="274320"/>
            <a:ext cx="1988820" cy="6309360"/>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603504"/>
            <a:ext cx="1824228" cy="1645920"/>
          </a:xfrm>
        </p:spPr>
        <p:txBody>
          <a:bodyPr anchor="b">
            <a:noAutofit/>
          </a:bodyPr>
          <a:lstStyle>
            <a:lvl1pPr algn="l">
              <a:defRPr sz="24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1449" y="173736"/>
            <a:ext cx="6398514" cy="6510528"/>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972300" y="2286000"/>
            <a:ext cx="1824228" cy="3502152"/>
          </a:xfrm>
        </p:spPr>
        <p:txBody>
          <a:bodyPr>
            <a:normAutofit/>
          </a:bodyPr>
          <a:lstStyle>
            <a:lvl1pPr marL="0" indent="0" algn="l">
              <a:lnSpc>
                <a:spcPct val="110000"/>
              </a:lnSpc>
              <a:spcBef>
                <a:spcPts val="800"/>
              </a:spcBef>
              <a:buNone/>
              <a:defRPr sz="13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1D8BD707-D9CF-40AE-B4C6-C98DA3205C09}" type="datetimeFigureOut">
              <a:rPr lang="en-US" smtClean="0"/>
              <a:pPr/>
              <a:t>1/7/2021</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9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7797546" y="6309360"/>
            <a:ext cx="1097280" cy="274320"/>
          </a:xfrm>
        </p:spPr>
        <p:txBody>
          <a:bodyPr/>
          <a:lstStyle>
            <a:lvl1pPr>
              <a:defRPr>
                <a:solidFill>
                  <a:schemeClr val="tx1">
                    <a:lumMod val="75000"/>
                    <a:lumOff val="25000"/>
                  </a:schemeClr>
                </a:solidFill>
              </a:defRPr>
            </a:lvl1p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1206091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3736"/>
            <a:ext cx="8791956" cy="6510528"/>
          </a:xfrm>
          <a:prstGeom prst="rect">
            <a:avLst/>
          </a:prstGeom>
          <a:solidFill>
            <a:schemeClr val="bg2"/>
          </a:solidFill>
          <a:ln w="6350" cap="flat" cmpd="sng" algn="ctr">
            <a:noFill/>
            <a:prstDash val="solid"/>
          </a:ln>
          <a:effectLst>
            <a:softEdge rad="0"/>
          </a:effectLst>
        </p:spPr>
      </p:sp>
      <p:sp>
        <p:nvSpPr>
          <p:cNvPr id="8" name="Rectangle 7"/>
          <p:cNvSpPr/>
          <p:nvPr/>
        </p:nvSpPr>
        <p:spPr>
          <a:xfrm>
            <a:off x="292608" y="292608"/>
            <a:ext cx="8558784" cy="6272784"/>
          </a:xfrm>
          <a:prstGeom prst="rect">
            <a:avLst/>
          </a:prstGeom>
          <a:noFill/>
          <a:ln w="6350" cap="sq" cmpd="sng" algn="ctr">
            <a:solidFill>
              <a:schemeClr val="tx1">
                <a:lumMod val="75000"/>
                <a:lumOff val="25000"/>
              </a:schemeClr>
            </a:solidFill>
            <a:prstDash val="solid"/>
            <a:miter lim="800000"/>
          </a:ln>
          <a:effectLst/>
        </p:spPr>
      </p:sp>
      <p:sp>
        <p:nvSpPr>
          <p:cNvPr id="2" name="Title Placeholder 1"/>
          <p:cNvSpPr>
            <a:spLocks noGrp="1"/>
          </p:cNvSpPr>
          <p:nvPr>
            <p:ph type="title"/>
          </p:nvPr>
        </p:nvSpPr>
        <p:spPr>
          <a:xfrm>
            <a:off x="731520" y="642594"/>
            <a:ext cx="768096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31520" y="2103120"/>
            <a:ext cx="768096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2142" y="6302326"/>
            <a:ext cx="20574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fld id="{1D8BD707-D9CF-40AE-B4C6-C98DA3205C09}" type="datetimeFigureOut">
              <a:rPr lang="en-US" smtClean="0"/>
              <a:pPr/>
              <a:t>1/7/2021</a:t>
            </a:fld>
            <a:endParaRPr lang="en-US"/>
          </a:p>
        </p:txBody>
      </p:sp>
      <p:sp>
        <p:nvSpPr>
          <p:cNvPr id="5" name="Footer Placeholder 4"/>
          <p:cNvSpPr>
            <a:spLocks noGrp="1"/>
          </p:cNvSpPr>
          <p:nvPr>
            <p:ph type="ftr" sz="quarter" idx="3"/>
          </p:nvPr>
        </p:nvSpPr>
        <p:spPr>
          <a:xfrm>
            <a:off x="2596896" y="6302326"/>
            <a:ext cx="3950208"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7753042" y="6302326"/>
            <a:ext cx="109728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27646280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3736"/>
            <a:ext cx="8791956" cy="6510528"/>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731520" y="642594"/>
            <a:ext cx="768096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31520" y="2103120"/>
            <a:ext cx="768096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34768" y="6309360"/>
            <a:ext cx="2057400" cy="274320"/>
          </a:xfrm>
          <a:prstGeom prst="rect">
            <a:avLst/>
          </a:prstGeom>
        </p:spPr>
        <p:txBody>
          <a:bodyPr vert="horz" lIns="91440" tIns="45720" rIns="91440" bIns="45720" rtlCol="0" anchor="b"/>
          <a:lstStyle>
            <a:lvl1pPr algn="l">
              <a:defRPr sz="900">
                <a:solidFill>
                  <a:schemeClr val="tx1">
                    <a:lumMod val="75000"/>
                    <a:lumOff val="25000"/>
                  </a:schemeClr>
                </a:solidFill>
              </a:defRPr>
            </a:lvl1pPr>
          </a:lstStyle>
          <a:p>
            <a:fld id="{1D8BD707-D9CF-40AE-B4C6-C98DA3205C09}" type="datetimeFigureOut">
              <a:rPr lang="en-US" smtClean="0"/>
              <a:pPr/>
              <a:t>1/7/2021</a:t>
            </a:fld>
            <a:endParaRPr lang="en-US"/>
          </a:p>
        </p:txBody>
      </p:sp>
      <p:sp>
        <p:nvSpPr>
          <p:cNvPr id="5" name="Footer Placeholder 4"/>
          <p:cNvSpPr>
            <a:spLocks noGrp="1"/>
          </p:cNvSpPr>
          <p:nvPr>
            <p:ph type="ftr" sz="quarter" idx="3"/>
          </p:nvPr>
        </p:nvSpPr>
        <p:spPr>
          <a:xfrm>
            <a:off x="2596896" y="6309360"/>
            <a:ext cx="3950208" cy="274320"/>
          </a:xfrm>
          <a:prstGeom prst="rect">
            <a:avLst/>
          </a:prstGeom>
        </p:spPr>
        <p:txBody>
          <a:bodyPr vert="horz" lIns="91440" tIns="45720" rIns="91440" bIns="45720" rtlCol="0" anchor="b"/>
          <a:lstStyle>
            <a:lvl1pPr algn="ctr">
              <a:defRPr sz="9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7823382" y="6309360"/>
            <a:ext cx="1097280" cy="274320"/>
          </a:xfrm>
          <a:prstGeom prst="rect">
            <a:avLst/>
          </a:prstGeom>
        </p:spPr>
        <p:txBody>
          <a:bodyPr vert="horz" lIns="91440" tIns="45720" rIns="91440" bIns="45720" rtlCol="0" anchor="b"/>
          <a:lstStyle>
            <a:lvl1pPr algn="r">
              <a:defRPr sz="900">
                <a:solidFill>
                  <a:schemeClr val="tx1">
                    <a:lumMod val="75000"/>
                    <a:lumOff val="25000"/>
                  </a:schemeClr>
                </a:solidFill>
              </a:defRPr>
            </a:lvl1pPr>
          </a:lstStyle>
          <a:p>
            <a:fld id="{B6F15528-21DE-4FAA-801E-634DDDAF4B2B}" type="slidenum">
              <a:rPr lang="en-US" smtClean="0"/>
              <a:pPr/>
              <a:t>‹#›</a:t>
            </a:fld>
            <a:endParaRPr lang="en-US"/>
          </a:p>
        </p:txBody>
      </p:sp>
    </p:spTree>
    <p:extLst>
      <p:ext uri="{BB962C8B-B14F-4D97-AF65-F5344CB8AC3E}">
        <p14:creationId xmlns="" xmlns:p14="http://schemas.microsoft.com/office/powerpoint/2010/main" val="198625783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lang="en-US" sz="40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63018"/>
            <a:ext cx="7772400" cy="1470025"/>
          </a:xfrm>
        </p:spPr>
        <p:txBody>
          <a:bodyPr>
            <a:normAutofit/>
          </a:bodyPr>
          <a:lstStyle/>
          <a:p>
            <a:r>
              <a:rPr lang="en-US" sz="4400" b="1" dirty="0">
                <a:solidFill>
                  <a:srgbClr val="FF0000"/>
                </a:solidFill>
                <a:latin typeface="Georgia" panose="02040502050405020303" pitchFamily="18" charset="0"/>
              </a:rPr>
              <a:t>Real-Time Threat Detection</a:t>
            </a:r>
          </a:p>
        </p:txBody>
      </p:sp>
      <p:sp>
        <p:nvSpPr>
          <p:cNvPr id="3" name="Subtitle 2"/>
          <p:cNvSpPr>
            <a:spLocks noGrp="1"/>
          </p:cNvSpPr>
          <p:nvPr>
            <p:ph type="subTitle" idx="1"/>
          </p:nvPr>
        </p:nvSpPr>
        <p:spPr>
          <a:xfrm>
            <a:off x="3428992" y="4572008"/>
            <a:ext cx="4267200" cy="2438400"/>
          </a:xfrm>
        </p:spPr>
        <p:txBody>
          <a:bodyPr>
            <a:normAutofit/>
          </a:bodyPr>
          <a:lstStyle/>
          <a:p>
            <a:pPr algn="r"/>
            <a:r>
              <a:rPr lang="en-US" sz="2000" b="1" dirty="0">
                <a:solidFill>
                  <a:schemeClr val="tx1"/>
                </a:solidFill>
              </a:rPr>
              <a:t>-By</a:t>
            </a:r>
          </a:p>
          <a:p>
            <a:pPr algn="r"/>
            <a:r>
              <a:rPr lang="en-US" sz="2000" b="1" dirty="0" err="1">
                <a:solidFill>
                  <a:schemeClr val="tx1"/>
                </a:solidFill>
              </a:rPr>
              <a:t>Nishit</a:t>
            </a:r>
            <a:r>
              <a:rPr lang="en-US" sz="2000" b="1" dirty="0">
                <a:solidFill>
                  <a:schemeClr val="tx1"/>
                </a:solidFill>
              </a:rPr>
              <a:t> </a:t>
            </a:r>
            <a:r>
              <a:rPr lang="en-US" sz="2000" b="1" dirty="0" err="1" smtClean="0">
                <a:solidFill>
                  <a:schemeClr val="tx1"/>
                </a:solidFill>
              </a:rPr>
              <a:t>Anand</a:t>
            </a:r>
            <a:endParaRPr lang="en-US" sz="2000" b="1"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pPr algn="ctr"/>
            <a:r>
              <a:rPr lang="en-US" b="1" u="sng" dirty="0"/>
              <a:t>Results and Analysis</a:t>
            </a:r>
          </a:p>
        </p:txBody>
      </p:sp>
      <p:sp>
        <p:nvSpPr>
          <p:cNvPr id="3" name="Content Placeholder 2"/>
          <p:cNvSpPr>
            <a:spLocks noGrp="1"/>
          </p:cNvSpPr>
          <p:nvPr>
            <p:ph idx="1"/>
          </p:nvPr>
        </p:nvSpPr>
        <p:spPr>
          <a:xfrm>
            <a:off x="457200" y="4495800"/>
            <a:ext cx="8229600" cy="2895599"/>
          </a:xfrm>
        </p:spPr>
        <p:txBody>
          <a:bodyPr>
            <a:normAutofit/>
          </a:bodyPr>
          <a:lstStyle/>
          <a:p>
            <a:pPr algn="just">
              <a:buNone/>
            </a:pPr>
            <a:r>
              <a:rPr lang="en-US" sz="2000" dirty="0"/>
              <a:t>	We tested the Average IOU and mAP of different weights files saved during training to find which one was the best. The </a:t>
            </a:r>
            <a:r>
              <a:rPr lang="en-US" sz="2000" b="1" dirty="0"/>
              <a:t>highest Average IOU</a:t>
            </a:r>
            <a:r>
              <a:rPr lang="en-US" sz="2000" dirty="0"/>
              <a:t> was achieved in </a:t>
            </a:r>
            <a:r>
              <a:rPr lang="en-US" sz="2000" b="1" dirty="0" smtClean="0"/>
              <a:t>9600</a:t>
            </a:r>
            <a:r>
              <a:rPr lang="en-US" sz="2000" b="1" baseline="30000" dirty="0" smtClean="0"/>
              <a:t>th</a:t>
            </a:r>
            <a:r>
              <a:rPr lang="en-US" sz="2000" b="1" dirty="0" smtClean="0"/>
              <a:t> </a:t>
            </a:r>
            <a:r>
              <a:rPr lang="en-US" sz="2000" b="1" dirty="0"/>
              <a:t>iteration</a:t>
            </a:r>
            <a:r>
              <a:rPr lang="en-US" sz="2000" dirty="0"/>
              <a:t> weight file and was </a:t>
            </a:r>
            <a:r>
              <a:rPr lang="en-US" sz="2000" b="1" dirty="0" smtClean="0"/>
              <a:t>73.68% </a:t>
            </a:r>
            <a:r>
              <a:rPr lang="en-US" sz="2000" dirty="0" smtClean="0"/>
              <a:t>and </a:t>
            </a:r>
            <a:r>
              <a:rPr lang="en-US" sz="2000" b="1" dirty="0" smtClean="0"/>
              <a:t>highest </a:t>
            </a:r>
            <a:r>
              <a:rPr lang="en-US" sz="2000" b="1" dirty="0" err="1" smtClean="0"/>
              <a:t>mAP</a:t>
            </a:r>
            <a:r>
              <a:rPr lang="en-US" sz="2000" b="1" dirty="0" smtClean="0"/>
              <a:t> </a:t>
            </a:r>
            <a:r>
              <a:rPr lang="en-US" sz="2000" dirty="0" smtClean="0"/>
              <a:t>was </a:t>
            </a:r>
            <a:r>
              <a:rPr lang="en-US" sz="2000" b="1" dirty="0" smtClean="0"/>
              <a:t>90.35%</a:t>
            </a:r>
            <a:r>
              <a:rPr lang="en-US" sz="2000" dirty="0" smtClean="0"/>
              <a:t>, </a:t>
            </a:r>
            <a:r>
              <a:rPr lang="en-US" sz="2000" dirty="0"/>
              <a:t>so we have used that weight file for all detections and it provided the best results out of all.</a:t>
            </a:r>
          </a:p>
        </p:txBody>
      </p:sp>
      <p:pic>
        <p:nvPicPr>
          <p:cNvPr id="2050" name="Picture 2" descr="C:\Users\ravis\Downloads\Screenshot 2020-12-05 064452.jpg"/>
          <p:cNvPicPr>
            <a:picLocks noChangeAspect="1" noChangeArrowheads="1"/>
          </p:cNvPicPr>
          <p:nvPr/>
        </p:nvPicPr>
        <p:blipFill>
          <a:blip r:embed="rId2" cstate="print"/>
          <a:srcRect/>
          <a:stretch>
            <a:fillRect/>
          </a:stretch>
        </p:blipFill>
        <p:spPr bwMode="auto">
          <a:xfrm>
            <a:off x="357158" y="1420520"/>
            <a:ext cx="8401078" cy="279429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C:\Users\ravis\Downloads\Screenshot 2020-12-05 at 5.34.32 AM - Copy.png"/>
          <p:cNvPicPr>
            <a:picLocks noChangeAspect="1" noChangeArrowheads="1"/>
          </p:cNvPicPr>
          <p:nvPr/>
        </p:nvPicPr>
        <p:blipFill>
          <a:blip r:embed="rId2" cstate="print"/>
          <a:srcRect t="7500" b="6250"/>
          <a:stretch>
            <a:fillRect/>
          </a:stretch>
        </p:blipFill>
        <p:spPr bwMode="auto">
          <a:xfrm>
            <a:off x="0" y="0"/>
            <a:ext cx="9144000" cy="4929222"/>
          </a:xfrm>
          <a:prstGeom prst="rect">
            <a:avLst/>
          </a:prstGeom>
          <a:noFill/>
        </p:spPr>
      </p:pic>
      <p:pic>
        <p:nvPicPr>
          <p:cNvPr id="5" name="Picture 4"/>
          <p:cNvPicPr/>
          <p:nvPr/>
        </p:nvPicPr>
        <p:blipFill>
          <a:blip r:embed="rId3" cstate="print"/>
          <a:srcRect l="12835" t="6906"/>
          <a:stretch>
            <a:fillRect/>
          </a:stretch>
        </p:blipFill>
        <p:spPr bwMode="auto">
          <a:xfrm>
            <a:off x="0" y="3786190"/>
            <a:ext cx="5143504" cy="3071810"/>
          </a:xfrm>
          <a:prstGeom prst="rect">
            <a:avLst/>
          </a:prstGeom>
          <a:noFill/>
          <a:ln w="9525">
            <a:noFill/>
            <a:miter lim="800000"/>
            <a:headEnd/>
            <a:tailEnd/>
          </a:ln>
        </p:spPr>
      </p:pic>
      <p:pic>
        <p:nvPicPr>
          <p:cNvPr id="6" name="Picture 5"/>
          <p:cNvPicPr/>
          <p:nvPr/>
        </p:nvPicPr>
        <p:blipFill>
          <a:blip r:embed="rId4" cstate="print"/>
          <a:srcRect l="5173" t="7422" b="4297"/>
          <a:stretch>
            <a:fillRect/>
          </a:stretch>
        </p:blipFill>
        <p:spPr bwMode="auto">
          <a:xfrm>
            <a:off x="5286380" y="4429132"/>
            <a:ext cx="3857620" cy="2428868"/>
          </a:xfrm>
          <a:prstGeom prst="rect">
            <a:avLst/>
          </a:prstGeom>
          <a:noFill/>
          <a:ln w="9525">
            <a:noFill/>
            <a:miter lim="800000"/>
            <a:headEnd/>
            <a:tailEnd/>
          </a:ln>
        </p:spPr>
      </p:pic>
      <p:sp>
        <p:nvSpPr>
          <p:cNvPr id="7" name="TextBox 6"/>
          <p:cNvSpPr txBox="1"/>
          <p:nvPr/>
        </p:nvSpPr>
        <p:spPr>
          <a:xfrm>
            <a:off x="-32" y="5286388"/>
            <a:ext cx="3124200" cy="523220"/>
          </a:xfrm>
          <a:prstGeom prst="rect">
            <a:avLst/>
          </a:prstGeom>
          <a:noFill/>
        </p:spPr>
        <p:txBody>
          <a:bodyPr wrap="square" rtlCol="0">
            <a:spAutoFit/>
          </a:bodyPr>
          <a:lstStyle/>
          <a:p>
            <a:r>
              <a:rPr lang="en-US" sz="2800" b="1" dirty="0">
                <a:solidFill>
                  <a:srgbClr val="FF0000"/>
                </a:solidFill>
              </a:rPr>
              <a:t>Gun Detection</a:t>
            </a:r>
          </a:p>
        </p:txBody>
      </p:sp>
      <p:sp>
        <p:nvSpPr>
          <p:cNvPr id="8" name="TextBox 7"/>
          <p:cNvSpPr txBox="1"/>
          <p:nvPr/>
        </p:nvSpPr>
        <p:spPr>
          <a:xfrm>
            <a:off x="214282" y="2928934"/>
            <a:ext cx="2071702" cy="646331"/>
          </a:xfrm>
          <a:prstGeom prst="rect">
            <a:avLst/>
          </a:prstGeom>
          <a:noFill/>
        </p:spPr>
        <p:txBody>
          <a:bodyPr wrap="square" rtlCol="0">
            <a:spAutoFit/>
          </a:bodyPr>
          <a:lstStyle/>
          <a:p>
            <a:r>
              <a:rPr lang="en-IN" b="1" dirty="0" smtClean="0">
                <a:solidFill>
                  <a:srgbClr val="FF0000"/>
                </a:solidFill>
              </a:rPr>
              <a:t>Some of our Results-</a:t>
            </a:r>
            <a:endParaRPr lang="en-US" b="1" dirty="0">
              <a:solidFill>
                <a:srgbClr val="FF0000"/>
              </a:solidFill>
            </a:endParaRPr>
          </a:p>
        </p:txBody>
      </p:sp>
      <p:sp>
        <p:nvSpPr>
          <p:cNvPr id="9" name="TextBox 8"/>
          <p:cNvSpPr txBox="1"/>
          <p:nvPr/>
        </p:nvSpPr>
        <p:spPr>
          <a:xfrm>
            <a:off x="6500826" y="2928934"/>
            <a:ext cx="2428892" cy="646331"/>
          </a:xfrm>
          <a:prstGeom prst="rect">
            <a:avLst/>
          </a:prstGeom>
          <a:noFill/>
        </p:spPr>
        <p:txBody>
          <a:bodyPr wrap="square" rtlCol="0">
            <a:spAutoFit/>
          </a:bodyPr>
          <a:lstStyle/>
          <a:p>
            <a:r>
              <a:rPr lang="en-IN" b="1" dirty="0" smtClean="0">
                <a:solidFill>
                  <a:srgbClr val="FF0000"/>
                </a:solidFill>
              </a:rPr>
              <a:t>Highest </a:t>
            </a:r>
            <a:r>
              <a:rPr lang="en-IN" b="1" dirty="0" err="1" smtClean="0">
                <a:solidFill>
                  <a:srgbClr val="FF0000"/>
                </a:solidFill>
              </a:rPr>
              <a:t>mAP</a:t>
            </a:r>
            <a:r>
              <a:rPr lang="en-IN" b="1" dirty="0" smtClean="0">
                <a:solidFill>
                  <a:srgbClr val="FF0000"/>
                </a:solidFill>
              </a:rPr>
              <a:t> and </a:t>
            </a:r>
            <a:r>
              <a:rPr lang="en-IN" b="1" dirty="0" err="1" smtClean="0">
                <a:solidFill>
                  <a:srgbClr val="FF0000"/>
                </a:solidFill>
              </a:rPr>
              <a:t>HighestAverage</a:t>
            </a:r>
            <a:r>
              <a:rPr lang="en-IN" b="1" dirty="0" smtClean="0">
                <a:solidFill>
                  <a:srgbClr val="FF0000"/>
                </a:solidFill>
              </a:rPr>
              <a:t> IOU</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85720" y="2824459"/>
            <a:ext cx="3352800" cy="461665"/>
          </a:xfrm>
          <a:prstGeom prst="rect">
            <a:avLst/>
          </a:prstGeom>
          <a:noFill/>
        </p:spPr>
        <p:txBody>
          <a:bodyPr wrap="square" rtlCol="0">
            <a:spAutoFit/>
          </a:bodyPr>
          <a:lstStyle/>
          <a:p>
            <a:r>
              <a:rPr lang="en-US" sz="2400" b="1" dirty="0">
                <a:solidFill>
                  <a:srgbClr val="FF0000"/>
                </a:solidFill>
              </a:rPr>
              <a:t>Knife Detection</a:t>
            </a:r>
          </a:p>
        </p:txBody>
      </p:sp>
      <p:pic>
        <p:nvPicPr>
          <p:cNvPr id="11" name="Picture 10"/>
          <p:cNvPicPr/>
          <p:nvPr/>
        </p:nvPicPr>
        <p:blipFill>
          <a:blip r:embed="rId2" cstate="print"/>
          <a:srcRect l="12159" t="10000" r="2827"/>
          <a:stretch>
            <a:fillRect/>
          </a:stretch>
        </p:blipFill>
        <p:spPr bwMode="auto">
          <a:xfrm>
            <a:off x="4495800" y="0"/>
            <a:ext cx="4648200" cy="2895600"/>
          </a:xfrm>
          <a:prstGeom prst="rect">
            <a:avLst/>
          </a:prstGeom>
          <a:noFill/>
          <a:ln w="9525">
            <a:noFill/>
            <a:miter lim="800000"/>
            <a:headEnd/>
            <a:tailEnd/>
          </a:ln>
        </p:spPr>
      </p:pic>
      <p:pic>
        <p:nvPicPr>
          <p:cNvPr id="12" name="Picture 11"/>
          <p:cNvPicPr/>
          <p:nvPr/>
        </p:nvPicPr>
        <p:blipFill>
          <a:blip r:embed="rId3" cstate="print"/>
          <a:srcRect r="7325" b="8360"/>
          <a:stretch>
            <a:fillRect/>
          </a:stretch>
        </p:blipFill>
        <p:spPr bwMode="auto">
          <a:xfrm>
            <a:off x="0" y="-1"/>
            <a:ext cx="4648200" cy="2895600"/>
          </a:xfrm>
          <a:prstGeom prst="rect">
            <a:avLst/>
          </a:prstGeom>
          <a:noFill/>
          <a:ln w="9525">
            <a:noFill/>
            <a:miter lim="800000"/>
            <a:headEnd/>
            <a:tailEnd/>
          </a:ln>
        </p:spPr>
      </p:pic>
      <p:pic>
        <p:nvPicPr>
          <p:cNvPr id="5122" name="Picture 2"/>
          <p:cNvPicPr>
            <a:picLocks noChangeAspect="1" noChangeArrowheads="1"/>
          </p:cNvPicPr>
          <p:nvPr/>
        </p:nvPicPr>
        <p:blipFill>
          <a:blip r:embed="rId4" cstate="print"/>
          <a:srcRect r="16288"/>
          <a:stretch>
            <a:fillRect/>
          </a:stretch>
        </p:blipFill>
        <p:spPr bwMode="auto">
          <a:xfrm>
            <a:off x="-1" y="3714752"/>
            <a:ext cx="4678327" cy="3143248"/>
          </a:xfrm>
          <a:prstGeom prst="rect">
            <a:avLst/>
          </a:prstGeom>
          <a:noFill/>
          <a:ln w="9525">
            <a:noFill/>
            <a:miter lim="800000"/>
            <a:headEnd/>
            <a:tailEnd/>
          </a:ln>
          <a:effectLst/>
        </p:spPr>
      </p:pic>
      <p:pic>
        <p:nvPicPr>
          <p:cNvPr id="5123" name="Picture 3"/>
          <p:cNvPicPr>
            <a:picLocks noChangeAspect="1" noChangeArrowheads="1"/>
          </p:cNvPicPr>
          <p:nvPr/>
        </p:nvPicPr>
        <p:blipFill>
          <a:blip r:embed="rId5" cstate="print"/>
          <a:srcRect r="13680"/>
          <a:stretch>
            <a:fillRect/>
          </a:stretch>
        </p:blipFill>
        <p:spPr bwMode="auto">
          <a:xfrm>
            <a:off x="4643437" y="3925534"/>
            <a:ext cx="4500563" cy="2932465"/>
          </a:xfrm>
          <a:prstGeom prst="rect">
            <a:avLst/>
          </a:prstGeom>
          <a:noFill/>
          <a:ln w="9525">
            <a:noFill/>
            <a:miter lim="800000"/>
            <a:headEnd/>
            <a:tailEnd/>
          </a:ln>
          <a:effectLst/>
        </p:spPr>
      </p:pic>
      <p:sp>
        <p:nvSpPr>
          <p:cNvPr id="13" name="TextBox 12"/>
          <p:cNvSpPr txBox="1"/>
          <p:nvPr/>
        </p:nvSpPr>
        <p:spPr>
          <a:xfrm>
            <a:off x="4714876" y="3286124"/>
            <a:ext cx="4357718" cy="646331"/>
          </a:xfrm>
          <a:prstGeom prst="rect">
            <a:avLst/>
          </a:prstGeom>
          <a:noFill/>
        </p:spPr>
        <p:txBody>
          <a:bodyPr wrap="square" rtlCol="0">
            <a:spAutoFit/>
          </a:bodyPr>
          <a:lstStyle/>
          <a:p>
            <a:pPr algn="ctr"/>
            <a:r>
              <a:rPr lang="en-IN" b="1" dirty="0" smtClean="0">
                <a:solidFill>
                  <a:srgbClr val="FF0000"/>
                </a:solidFill>
              </a:rPr>
              <a:t>Gun and Knife Detection along with Registered Faces</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l="72656" t="8750" r="1562" b="9999"/>
          <a:stretch>
            <a:fillRect/>
          </a:stretch>
        </p:blipFill>
        <p:spPr bwMode="auto">
          <a:xfrm>
            <a:off x="5715008" y="378814"/>
            <a:ext cx="3071834" cy="6050582"/>
          </a:xfrm>
          <a:prstGeom prst="rect">
            <a:avLst/>
          </a:prstGeom>
          <a:noFill/>
          <a:ln w="9525">
            <a:noFill/>
            <a:miter lim="800000"/>
            <a:headEnd/>
            <a:tailEnd/>
          </a:ln>
          <a:effectLst/>
        </p:spPr>
      </p:pic>
      <p:pic>
        <p:nvPicPr>
          <p:cNvPr id="4099" name="Picture 3"/>
          <p:cNvPicPr>
            <a:picLocks noChangeAspect="1" noChangeArrowheads="1"/>
          </p:cNvPicPr>
          <p:nvPr/>
        </p:nvPicPr>
        <p:blipFill>
          <a:blip r:embed="rId2"/>
          <a:srcRect l="45099" t="11591" r="30469" b="9999"/>
          <a:stretch>
            <a:fillRect/>
          </a:stretch>
        </p:blipFill>
        <p:spPr bwMode="auto">
          <a:xfrm>
            <a:off x="428596" y="357166"/>
            <a:ext cx="3071834" cy="6161527"/>
          </a:xfrm>
          <a:prstGeom prst="rect">
            <a:avLst/>
          </a:prstGeom>
          <a:noFill/>
          <a:ln w="9525">
            <a:noFill/>
            <a:miter lim="800000"/>
            <a:headEnd/>
            <a:tailEnd/>
          </a:ln>
          <a:effectLst/>
        </p:spPr>
      </p:pic>
      <p:sp>
        <p:nvSpPr>
          <p:cNvPr id="6" name="TextBox 5"/>
          <p:cNvSpPr txBox="1"/>
          <p:nvPr/>
        </p:nvSpPr>
        <p:spPr>
          <a:xfrm>
            <a:off x="3571868" y="1139595"/>
            <a:ext cx="1714512" cy="646331"/>
          </a:xfrm>
          <a:prstGeom prst="rect">
            <a:avLst/>
          </a:prstGeom>
          <a:noFill/>
        </p:spPr>
        <p:txBody>
          <a:bodyPr wrap="square" rtlCol="0">
            <a:spAutoFit/>
          </a:bodyPr>
          <a:lstStyle/>
          <a:p>
            <a:r>
              <a:rPr lang="en-IN" b="1" dirty="0" smtClean="0">
                <a:solidFill>
                  <a:srgbClr val="FF0000"/>
                </a:solidFill>
              </a:rPr>
              <a:t>SMS Alert </a:t>
            </a:r>
            <a:r>
              <a:rPr lang="en-IN" b="1" dirty="0" err="1" smtClean="0">
                <a:solidFill>
                  <a:srgbClr val="FF0000"/>
                </a:solidFill>
              </a:rPr>
              <a:t>Recieved</a:t>
            </a:r>
            <a:endParaRPr lang="en-US" b="1" dirty="0">
              <a:solidFill>
                <a:srgbClr val="FF0000"/>
              </a:solidFill>
            </a:endParaRPr>
          </a:p>
        </p:txBody>
      </p:sp>
      <p:sp>
        <p:nvSpPr>
          <p:cNvPr id="7" name="TextBox 6"/>
          <p:cNvSpPr txBox="1"/>
          <p:nvPr/>
        </p:nvSpPr>
        <p:spPr>
          <a:xfrm>
            <a:off x="4357686" y="4291620"/>
            <a:ext cx="1214446" cy="923330"/>
          </a:xfrm>
          <a:prstGeom prst="rect">
            <a:avLst/>
          </a:prstGeom>
          <a:noFill/>
        </p:spPr>
        <p:txBody>
          <a:bodyPr wrap="square" rtlCol="0">
            <a:spAutoFit/>
          </a:bodyPr>
          <a:lstStyle/>
          <a:p>
            <a:r>
              <a:rPr lang="en-IN" b="1" dirty="0" err="1" smtClean="0">
                <a:solidFill>
                  <a:srgbClr val="FF0000"/>
                </a:solidFill>
              </a:rPr>
              <a:t>WhatsApp</a:t>
            </a:r>
            <a:r>
              <a:rPr lang="en-IN" b="1" dirty="0" smtClean="0">
                <a:solidFill>
                  <a:srgbClr val="FF0000"/>
                </a:solidFill>
              </a:rPr>
              <a:t> Alert </a:t>
            </a:r>
            <a:r>
              <a:rPr lang="en-IN" b="1" dirty="0" err="1" smtClean="0">
                <a:solidFill>
                  <a:srgbClr val="FF0000"/>
                </a:solidFill>
              </a:rPr>
              <a:t>Recieved</a:t>
            </a:r>
            <a:endParaRPr lang="en-US" b="1" dirty="0">
              <a:solidFill>
                <a:srgbClr val="FF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52400"/>
            <a:ext cx="7680960" cy="1371600"/>
          </a:xfrm>
        </p:spPr>
        <p:txBody>
          <a:bodyPr/>
          <a:lstStyle/>
          <a:p>
            <a:pPr algn="ctr"/>
            <a:r>
              <a:rPr lang="en-US" b="1" u="sng" dirty="0"/>
              <a:t>Conclusion of the Report</a:t>
            </a:r>
          </a:p>
        </p:txBody>
      </p:sp>
      <p:sp>
        <p:nvSpPr>
          <p:cNvPr id="3" name="Content Placeholder 2"/>
          <p:cNvSpPr>
            <a:spLocks noGrp="1"/>
          </p:cNvSpPr>
          <p:nvPr>
            <p:ph idx="1"/>
          </p:nvPr>
        </p:nvSpPr>
        <p:spPr>
          <a:xfrm>
            <a:off x="457200" y="1219200"/>
            <a:ext cx="8229600" cy="5791200"/>
          </a:xfrm>
        </p:spPr>
        <p:txBody>
          <a:bodyPr>
            <a:noAutofit/>
          </a:bodyPr>
          <a:lstStyle/>
          <a:p>
            <a:pPr algn="just"/>
            <a:r>
              <a:rPr lang="en-US" sz="2100" b="0" i="0" u="none" strike="noStrike" baseline="0" dirty="0">
                <a:solidFill>
                  <a:srgbClr val="000000"/>
                </a:solidFill>
              </a:rPr>
              <a:t>Now after training the YOLO neural network on </a:t>
            </a:r>
            <a:r>
              <a:rPr lang="en-US" sz="2100" dirty="0" smtClean="0">
                <a:solidFill>
                  <a:srgbClr val="000000"/>
                </a:solidFill>
              </a:rPr>
              <a:t>7,100</a:t>
            </a:r>
            <a:r>
              <a:rPr lang="en-US" sz="2100" b="0" i="0" u="none" strike="noStrike" baseline="0" dirty="0" smtClean="0">
                <a:solidFill>
                  <a:srgbClr val="000000"/>
                </a:solidFill>
              </a:rPr>
              <a:t> </a:t>
            </a:r>
            <a:r>
              <a:rPr lang="en-US" sz="2100" b="0" i="0" u="none" strike="noStrike" baseline="0" dirty="0">
                <a:solidFill>
                  <a:srgbClr val="000000"/>
                </a:solidFill>
              </a:rPr>
              <a:t>images for many hours and testing it on a variety of photos and video clips, we have found that we get the best accuracy with </a:t>
            </a:r>
            <a:r>
              <a:rPr lang="en-US" sz="2100" dirty="0" smtClean="0">
                <a:solidFill>
                  <a:srgbClr val="000000"/>
                </a:solidFill>
              </a:rPr>
              <a:t>96</a:t>
            </a:r>
            <a:r>
              <a:rPr lang="en-US" sz="2100" b="0" i="0" u="none" strike="noStrike" baseline="0" dirty="0" smtClean="0">
                <a:solidFill>
                  <a:srgbClr val="000000"/>
                </a:solidFill>
              </a:rPr>
              <a:t>00th </a:t>
            </a:r>
            <a:r>
              <a:rPr lang="en-US" sz="2100" b="0" i="0" u="none" strike="noStrike" baseline="0" dirty="0">
                <a:solidFill>
                  <a:srgbClr val="000000"/>
                </a:solidFill>
              </a:rPr>
              <a:t>iteration weights file. It is able to successfully find and draw bounding boxes for guns and knives</a:t>
            </a:r>
            <a:r>
              <a:rPr lang="en-US" sz="2100" b="0" i="0" u="none" strike="noStrike" baseline="0" dirty="0" smtClean="0">
                <a:solidFill>
                  <a:srgbClr val="000000"/>
                </a:solidFill>
              </a:rPr>
              <a:t>. It is also able to successfully detect</a:t>
            </a:r>
            <a:r>
              <a:rPr lang="en-US" sz="2100" b="0" i="0" u="none" strike="noStrike" dirty="0" smtClean="0">
                <a:solidFill>
                  <a:srgbClr val="000000"/>
                </a:solidFill>
              </a:rPr>
              <a:t> face of registered persons along with them.</a:t>
            </a:r>
            <a:r>
              <a:rPr lang="en-US" sz="2100" b="0" i="0" u="none" strike="noStrike" baseline="0" dirty="0" smtClean="0">
                <a:solidFill>
                  <a:srgbClr val="000000"/>
                </a:solidFill>
              </a:rPr>
              <a:t> It </a:t>
            </a:r>
            <a:r>
              <a:rPr lang="en-US" sz="2100" b="0" i="0" u="none" strike="noStrike" baseline="0" dirty="0">
                <a:solidFill>
                  <a:srgbClr val="000000"/>
                </a:solidFill>
              </a:rPr>
              <a:t>is able to generalize and recognize them even if they are in fast moving videos or are small in size. </a:t>
            </a:r>
          </a:p>
          <a:p>
            <a:pPr algn="just"/>
            <a:r>
              <a:rPr lang="en-US" sz="2100" b="0" i="0" u="none" strike="noStrike" baseline="0" dirty="0">
                <a:solidFill>
                  <a:srgbClr val="000000"/>
                </a:solidFill>
              </a:rPr>
              <a:t>We tried different tests on video clips by varying the height and width. We set width and height to (416,416) and to (608,608) and to (832,832). We observed that the best results were achieved </a:t>
            </a:r>
            <a:r>
              <a:rPr lang="en-US" sz="2100" i="0" u="none" strike="noStrike" baseline="0" dirty="0">
                <a:solidFill>
                  <a:srgbClr val="000000"/>
                </a:solidFill>
              </a:rPr>
              <a:t>when height and width were (416,416). </a:t>
            </a:r>
            <a:r>
              <a:rPr lang="en-US" sz="2100" b="0" i="0" u="none" strike="noStrike" baseline="0" dirty="0">
                <a:solidFill>
                  <a:srgbClr val="000000"/>
                </a:solidFill>
              </a:rPr>
              <a:t>And also Average FPS (Speed) was fastest for this height and weight. </a:t>
            </a:r>
          </a:p>
          <a:p>
            <a:pPr algn="just"/>
            <a:r>
              <a:rPr lang="en-US" sz="2100" b="0" i="0" u="none" strike="noStrike" baseline="0" dirty="0">
                <a:solidFill>
                  <a:srgbClr val="000000"/>
                </a:solidFill>
              </a:rPr>
              <a:t>We tried changing different parameters to see which one yielded best results. We used Twilio to send SMS and Whatsapp.</a:t>
            </a:r>
            <a:endParaRPr lang="en-US" sz="21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00050"/>
            <a:ext cx="8458200" cy="1143000"/>
          </a:xfrm>
        </p:spPr>
        <p:txBody>
          <a:bodyPr>
            <a:normAutofit/>
          </a:bodyPr>
          <a:lstStyle/>
          <a:p>
            <a:pPr algn="ctr"/>
            <a:r>
              <a:rPr lang="en-US" sz="6000" b="1" u="sng" dirty="0"/>
              <a:t>Future Scope</a:t>
            </a:r>
          </a:p>
        </p:txBody>
      </p:sp>
      <p:sp>
        <p:nvSpPr>
          <p:cNvPr id="3" name="Content Placeholder 2"/>
          <p:cNvSpPr>
            <a:spLocks noGrp="1"/>
          </p:cNvSpPr>
          <p:nvPr>
            <p:ph idx="1"/>
          </p:nvPr>
        </p:nvSpPr>
        <p:spPr>
          <a:xfrm>
            <a:off x="457200" y="1676400"/>
            <a:ext cx="8229600" cy="3505200"/>
          </a:xfrm>
        </p:spPr>
        <p:txBody>
          <a:bodyPr>
            <a:noAutofit/>
          </a:bodyPr>
          <a:lstStyle/>
          <a:p>
            <a:pPr algn="just"/>
            <a:r>
              <a:rPr lang="en-US" sz="2800" b="0" i="0" u="none" strike="noStrike" baseline="0" dirty="0">
                <a:solidFill>
                  <a:srgbClr val="000000"/>
                </a:solidFill>
              </a:rPr>
              <a:t>The alerts are generated for guns and knives as of now and can be further taken forward to identify other threats such as people whose behavior seems suspicious under the camera footage i.e. actions such as robbing, any kind of assault, threatening etc. </a:t>
            </a:r>
          </a:p>
          <a:p>
            <a:pPr algn="just"/>
            <a:r>
              <a:rPr lang="en-US" sz="2800" b="0" i="0" u="none" strike="noStrike" baseline="0" dirty="0">
                <a:solidFill>
                  <a:srgbClr val="000000"/>
                </a:solidFill>
              </a:rPr>
              <a:t>In many future applications, it would be interesting to detect objects that are usually considered as background. The detection of such “background objects”, such as number plates, apparels which have something written on them can be useful for identification purposes. </a:t>
            </a:r>
            <a:endParaRPr lang="en-US" sz="28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500042"/>
            <a:ext cx="7680960" cy="1371600"/>
          </a:xfrm>
        </p:spPr>
        <p:txBody>
          <a:bodyPr>
            <a:normAutofit/>
          </a:bodyPr>
          <a:lstStyle/>
          <a:p>
            <a:pPr algn="ctr"/>
            <a:r>
              <a:rPr lang="en-US" sz="5400" b="1" u="sng" dirty="0"/>
              <a:t>Problem Statement</a:t>
            </a:r>
          </a:p>
        </p:txBody>
      </p:sp>
      <p:sp>
        <p:nvSpPr>
          <p:cNvPr id="3" name="Content Placeholder 2"/>
          <p:cNvSpPr>
            <a:spLocks noGrp="1"/>
          </p:cNvSpPr>
          <p:nvPr>
            <p:ph idx="1"/>
          </p:nvPr>
        </p:nvSpPr>
        <p:spPr>
          <a:xfrm>
            <a:off x="500034" y="1857364"/>
            <a:ext cx="8358246" cy="4643470"/>
          </a:xfrm>
        </p:spPr>
        <p:txBody>
          <a:bodyPr>
            <a:normAutofit fontScale="92500" lnSpcReduction="20000"/>
          </a:bodyPr>
          <a:lstStyle/>
          <a:p>
            <a:pPr algn="just"/>
            <a:r>
              <a:rPr lang="en-IN" sz="2800" dirty="0"/>
              <a:t>Guns and knives are the most common weapon used in committing crimes. Research shows that 79% of all crimes using weapons are done using a gun or a knife</a:t>
            </a:r>
          </a:p>
          <a:p>
            <a:pPr algn="just"/>
            <a:r>
              <a:rPr lang="en-IN" sz="2800" dirty="0"/>
              <a:t>Now days there are CCTV cameras everywhere - in schools, public places, shops, malls etc</a:t>
            </a:r>
          </a:p>
          <a:p>
            <a:pPr algn="just"/>
            <a:r>
              <a:rPr lang="en-IN" sz="2800" dirty="0"/>
              <a:t>Current surveillance systems still require human supervision and intervention. </a:t>
            </a:r>
            <a:endParaRPr lang="en-IN" sz="2800" dirty="0" smtClean="0"/>
          </a:p>
          <a:p>
            <a:pPr algn="just"/>
            <a:r>
              <a:rPr lang="en-IN" sz="2800" dirty="0" smtClean="0"/>
              <a:t>Our </a:t>
            </a:r>
            <a:r>
              <a:rPr lang="en-IN" sz="2800" dirty="0"/>
              <a:t>aim is to develop a system </a:t>
            </a:r>
            <a:r>
              <a:rPr lang="en-IN" sz="2800" dirty="0" smtClean="0"/>
              <a:t>that first registers faces of Security Guards, Policemen etc and then </a:t>
            </a:r>
            <a:r>
              <a:rPr lang="en-IN" sz="2800" dirty="0"/>
              <a:t>detects guns and knives in video footage and notifies the </a:t>
            </a:r>
            <a:r>
              <a:rPr lang="en-IN" sz="2800" dirty="0" smtClean="0"/>
              <a:t>authorities if it detects guns or knives with an unregistered person. This may be a threat. So it sends notification to the concerned authorities.</a:t>
            </a:r>
            <a:endParaRPr lang="en-US"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414326"/>
            <a:ext cx="7680960" cy="1371600"/>
          </a:xfrm>
        </p:spPr>
        <p:txBody>
          <a:bodyPr>
            <a:normAutofit/>
          </a:bodyPr>
          <a:lstStyle/>
          <a:p>
            <a:pPr algn="ctr"/>
            <a:r>
              <a:rPr lang="en-US" b="1" u="sng" dirty="0"/>
              <a:t>State-of-the-Art and their limitations</a:t>
            </a:r>
          </a:p>
        </p:txBody>
      </p:sp>
      <p:sp>
        <p:nvSpPr>
          <p:cNvPr id="3" name="Content Placeholder 2"/>
          <p:cNvSpPr>
            <a:spLocks noGrp="1"/>
          </p:cNvSpPr>
          <p:nvPr>
            <p:ph idx="1"/>
          </p:nvPr>
        </p:nvSpPr>
        <p:spPr>
          <a:xfrm>
            <a:off x="457200" y="1714488"/>
            <a:ext cx="8229600" cy="4876800"/>
          </a:xfrm>
        </p:spPr>
        <p:txBody>
          <a:bodyPr>
            <a:noAutofit/>
          </a:bodyPr>
          <a:lstStyle/>
          <a:p>
            <a:pPr algn="just"/>
            <a:r>
              <a:rPr lang="en-US" sz="2100" dirty="0"/>
              <a:t>There are many object detection models such as R-CNN, Faster R-CNN, YOLO etc which are State-of-the-Art</a:t>
            </a:r>
          </a:p>
          <a:p>
            <a:pPr algn="just"/>
            <a:r>
              <a:rPr lang="en-US" sz="2100" dirty="0"/>
              <a:t>Models such as </a:t>
            </a:r>
            <a:r>
              <a:rPr lang="en-IN" sz="2100" dirty="0"/>
              <a:t>R-CNN first generate potential bounding boxes in an image and then run a classifier on these proposed boxes. Even though they are accurate, due to their complex pipelines, they are very slow and hard to train. Also they are very slow for detection which makes them unfit for real time object </a:t>
            </a:r>
            <a:r>
              <a:rPr lang="en-IN" sz="2100" dirty="0" smtClean="0"/>
              <a:t>detection</a:t>
            </a:r>
          </a:p>
          <a:p>
            <a:pPr algn="just">
              <a:buNone/>
            </a:pPr>
            <a:endParaRPr lang="en-US" sz="2100" dirty="0"/>
          </a:p>
        </p:txBody>
      </p:sp>
      <p:pic>
        <p:nvPicPr>
          <p:cNvPr id="1029" name="Picture 5" descr="C:\Users\ravis\Downloads\1_r_3a2KsqTznF4Pt-MnF00Q (1).jpeg"/>
          <p:cNvPicPr>
            <a:picLocks noChangeAspect="1" noChangeArrowheads="1"/>
          </p:cNvPicPr>
          <p:nvPr/>
        </p:nvPicPr>
        <p:blipFill>
          <a:blip r:embed="rId2" cstate="print"/>
          <a:srcRect/>
          <a:stretch>
            <a:fillRect/>
          </a:stretch>
        </p:blipFill>
        <p:spPr bwMode="auto">
          <a:xfrm>
            <a:off x="3508396" y="4071942"/>
            <a:ext cx="4064000" cy="2286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85728"/>
            <a:ext cx="8229600" cy="6477000"/>
          </a:xfrm>
        </p:spPr>
        <p:txBody>
          <a:bodyPr>
            <a:noAutofit/>
          </a:bodyPr>
          <a:lstStyle/>
          <a:p>
            <a:pPr algn="just"/>
            <a:r>
              <a:rPr lang="en-US" sz="2800" dirty="0"/>
              <a:t>Models such as YOLO see object </a:t>
            </a:r>
            <a:r>
              <a:rPr lang="en-IN" sz="2800" dirty="0"/>
              <a:t>detection as a single regression problem. This makes it extremely fast. YOLOv4 achieves mAP of 43.5% on MS COCO dataset at 65FPS on Nvidia V100 GPU. </a:t>
            </a:r>
          </a:p>
          <a:p>
            <a:pPr algn="just"/>
            <a:r>
              <a:rPr lang="en-IN" sz="2800" dirty="0"/>
              <a:t>It is very accurate also, achieving twice the Mean Average Precision of other object detection systems.</a:t>
            </a:r>
          </a:p>
          <a:p>
            <a:pPr algn="just"/>
            <a:r>
              <a:rPr lang="en-IN" sz="2800" dirty="0"/>
              <a:t>But it has weights of MS COCO dataset which doesn’t contain the classes of Gun and </a:t>
            </a:r>
            <a:r>
              <a:rPr lang="en-IN" sz="2800" dirty="0" smtClean="0"/>
              <a:t>Knife and we trained it on custom images of faces of people. For our model we trained it on images of my sister and mother.</a:t>
            </a:r>
            <a:endParaRPr lang="en-IN" sz="2800" dirty="0"/>
          </a:p>
          <a:p>
            <a:pPr algn="just"/>
            <a:r>
              <a:rPr lang="en-IN" sz="2800" dirty="0"/>
              <a:t>So we decided to train YOLOv4 on our dataset of guns and knives </a:t>
            </a:r>
            <a:r>
              <a:rPr lang="en-IN" sz="2800" dirty="0" smtClean="0"/>
              <a:t>and images of faces and </a:t>
            </a:r>
            <a:r>
              <a:rPr lang="en-IN" sz="2800" dirty="0"/>
              <a:t>then tested it on various video clips to see how well it detects guns and </a:t>
            </a:r>
            <a:r>
              <a:rPr lang="en-IN" sz="2800" dirty="0" smtClean="0"/>
              <a:t>knives and registered people</a:t>
            </a:r>
            <a:endParaRPr lang="en-IN" sz="2800" dirty="0"/>
          </a:p>
          <a:p>
            <a:pPr algn="just"/>
            <a:endParaRPr lang="en-US" sz="2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357166"/>
            <a:ext cx="7680960" cy="1371600"/>
          </a:xfrm>
        </p:spPr>
        <p:txBody>
          <a:bodyPr/>
          <a:lstStyle/>
          <a:p>
            <a:r>
              <a:rPr lang="en-US" b="1" u="sng" dirty="0"/>
              <a:t>Objectives and Work Distribution</a:t>
            </a:r>
          </a:p>
        </p:txBody>
      </p:sp>
      <p:sp>
        <p:nvSpPr>
          <p:cNvPr id="3" name="Content Placeholder 2"/>
          <p:cNvSpPr>
            <a:spLocks noGrp="1"/>
          </p:cNvSpPr>
          <p:nvPr>
            <p:ph idx="1"/>
          </p:nvPr>
        </p:nvSpPr>
        <p:spPr>
          <a:xfrm>
            <a:off x="457200" y="1285860"/>
            <a:ext cx="8229600" cy="5334000"/>
          </a:xfrm>
        </p:spPr>
        <p:txBody>
          <a:bodyPr>
            <a:normAutofit/>
          </a:bodyPr>
          <a:lstStyle/>
          <a:p>
            <a:pPr algn="just">
              <a:buNone/>
            </a:pPr>
            <a:r>
              <a:rPr lang="en-US" sz="2100" dirty="0"/>
              <a:t>Objectives-</a:t>
            </a:r>
          </a:p>
          <a:p>
            <a:pPr algn="just"/>
            <a:r>
              <a:rPr lang="en-US" sz="2100" dirty="0"/>
              <a:t>To develop a system that detects guns and knives in video </a:t>
            </a:r>
            <a:r>
              <a:rPr lang="en-US" sz="2100" dirty="0" smtClean="0"/>
              <a:t>footage along with faces of registered people</a:t>
            </a:r>
            <a:endParaRPr lang="en-US" sz="2100" dirty="0"/>
          </a:p>
          <a:p>
            <a:pPr algn="just"/>
            <a:r>
              <a:rPr lang="en-US" sz="2100" dirty="0"/>
              <a:t>It then notifies the authorities in charge as soon as it detects guns or </a:t>
            </a:r>
            <a:r>
              <a:rPr lang="en-US" sz="2100" dirty="0" smtClean="0"/>
              <a:t>knives with an unregistered person who may be a thief or a terrorist </a:t>
            </a:r>
            <a:r>
              <a:rPr lang="en-US" sz="2100" dirty="0"/>
              <a:t>so that timely action can be taken</a:t>
            </a:r>
          </a:p>
          <a:p>
            <a:pPr algn="just">
              <a:buNone/>
            </a:pPr>
            <a:r>
              <a:rPr lang="en-US" sz="2100" dirty="0"/>
              <a:t>Work Distribution-</a:t>
            </a:r>
          </a:p>
          <a:p>
            <a:pPr algn="just"/>
            <a:r>
              <a:rPr lang="en-US" sz="2100" dirty="0"/>
              <a:t>Nishit Anand – Collecting Data, Configuring the obj.data, obj.names and yolov4-obj.cfg files, Writing the Jupyter Notebook, Training the Dataset, Testing it on various photos and videos and finding the best weights file and best threshold </a:t>
            </a:r>
            <a:r>
              <a:rPr lang="en-US" sz="2100" dirty="0" smtClean="0"/>
              <a:t>value, wrote code to collect facial data from images, converted coordinates of face from normal to YOLOv4 format</a:t>
            </a:r>
            <a:endParaRPr lang="en-US" sz="2100" dirty="0"/>
          </a:p>
          <a:p>
            <a:pPr algn="just"/>
            <a:r>
              <a:rPr lang="en-US" sz="2100" dirty="0"/>
              <a:t>Samriddhi Srivastava – Testing the model</a:t>
            </a:r>
          </a:p>
          <a:p>
            <a:pPr algn="just"/>
            <a:r>
              <a:rPr lang="en-US" sz="2100" dirty="0"/>
              <a:t>Jai Shiv Kalra – Testing the model</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304800"/>
            <a:ext cx="8186766" cy="1143000"/>
          </a:xfrm>
        </p:spPr>
        <p:txBody>
          <a:bodyPr>
            <a:normAutofit fontScale="90000"/>
          </a:bodyPr>
          <a:lstStyle/>
          <a:p>
            <a:pPr algn="ctr"/>
            <a:r>
              <a:rPr lang="en-US" b="1" u="sng" dirty="0"/>
              <a:t>Proposed </a:t>
            </a:r>
            <a:r>
              <a:rPr lang="en-US" b="1" u="sng" dirty="0" smtClean="0"/>
              <a:t>Design and Implementation</a:t>
            </a:r>
            <a:endParaRPr lang="en-US" b="1" u="sng" dirty="0"/>
          </a:p>
        </p:txBody>
      </p:sp>
      <p:sp>
        <p:nvSpPr>
          <p:cNvPr id="3" name="Content Placeholder 2"/>
          <p:cNvSpPr>
            <a:spLocks noGrp="1"/>
          </p:cNvSpPr>
          <p:nvPr>
            <p:ph idx="1"/>
          </p:nvPr>
        </p:nvSpPr>
        <p:spPr>
          <a:xfrm>
            <a:off x="179070" y="1413986"/>
            <a:ext cx="8785860" cy="2457450"/>
          </a:xfrm>
        </p:spPr>
        <p:txBody>
          <a:bodyPr>
            <a:normAutofit/>
          </a:bodyPr>
          <a:lstStyle/>
          <a:p>
            <a:pPr>
              <a:buNone/>
            </a:pPr>
            <a:r>
              <a:rPr lang="en-US" dirty="0"/>
              <a:t>	YOLO divides the input image into an S × S grid. Each grid cell predicts B bounding boxes and confidence scores for those boxes. These confidence scores reflect how confident the model is that the box contains an object and also how accurate it thinks the box is that it predicts</a:t>
            </a:r>
          </a:p>
          <a:p>
            <a:pPr>
              <a:buNone/>
            </a:pPr>
            <a:r>
              <a:rPr lang="en-US" dirty="0"/>
              <a:t>	Steps - We downloaded images of guns and knives and their labels from Google Open Images Dataset v6 </a:t>
            </a:r>
          </a:p>
        </p:txBody>
      </p:sp>
      <p:pic>
        <p:nvPicPr>
          <p:cNvPr id="4" name="Picture 3"/>
          <p:cNvPicPr/>
          <p:nvPr/>
        </p:nvPicPr>
        <p:blipFill>
          <a:blip r:embed="rId2" cstate="print"/>
          <a:srcRect l="1724" t="5248" r="3448" b="2823"/>
          <a:stretch>
            <a:fillRect/>
          </a:stretch>
        </p:blipFill>
        <p:spPr bwMode="auto">
          <a:xfrm>
            <a:off x="2910840" y="3028474"/>
            <a:ext cx="3276600" cy="1685925"/>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609600" y="4786472"/>
            <a:ext cx="3276600" cy="1581150"/>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5029200" y="4786472"/>
            <a:ext cx="3162300" cy="1581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29190" y="357166"/>
            <a:ext cx="3894746" cy="6143668"/>
          </a:xfrm>
        </p:spPr>
        <p:txBody>
          <a:bodyPr>
            <a:normAutofit/>
          </a:bodyPr>
          <a:lstStyle/>
          <a:p>
            <a:r>
              <a:rPr lang="en-IN" dirty="0" smtClean="0"/>
              <a:t>For collecting images of people’s face for training the model, we wrote a python program which saves images as a .jpg file and coordinates of the person’s face in that image as a .txt file.</a:t>
            </a:r>
          </a:p>
          <a:p>
            <a:r>
              <a:rPr lang="en-IN" dirty="0" smtClean="0"/>
              <a:t>This program also converts these labels (.txt files) to YOLOv4 format, so that we can use them for training.</a:t>
            </a:r>
          </a:p>
          <a:p>
            <a:r>
              <a:rPr lang="en-IN" dirty="0" smtClean="0"/>
              <a:t>Then another program renames all 14,000 files to random name  instead of the earlier numbered name so that the model can learn better and not just one person’s face at a time and this gives better results.</a:t>
            </a:r>
          </a:p>
          <a:p>
            <a:r>
              <a:rPr lang="en-IN" dirty="0" smtClean="0"/>
              <a:t>Then a program labels all these files as the </a:t>
            </a:r>
            <a:r>
              <a:rPr lang="en-IN" dirty="0" err="1" smtClean="0"/>
              <a:t>numbre</a:t>
            </a:r>
            <a:r>
              <a:rPr lang="en-IN" dirty="0" smtClean="0"/>
              <a:t> given to their corresponding names in </a:t>
            </a:r>
            <a:r>
              <a:rPr lang="en-IN" dirty="0" err="1" smtClean="0"/>
              <a:t>obj.names</a:t>
            </a:r>
            <a:r>
              <a:rPr lang="en-IN" dirty="0" smtClean="0"/>
              <a:t> file</a:t>
            </a:r>
          </a:p>
          <a:p>
            <a:r>
              <a:rPr lang="en-IN" dirty="0" smtClean="0"/>
              <a:t>Then these images and their labels are sent for training the model</a:t>
            </a:r>
            <a:endParaRPr lang="en-US" dirty="0"/>
          </a:p>
        </p:txBody>
      </p:sp>
      <p:pic>
        <p:nvPicPr>
          <p:cNvPr id="6146" name="Picture 2"/>
          <p:cNvPicPr>
            <a:picLocks noChangeAspect="1" noChangeArrowheads="1"/>
          </p:cNvPicPr>
          <p:nvPr/>
        </p:nvPicPr>
        <p:blipFill>
          <a:blip r:embed="rId2" cstate="print"/>
          <a:srcRect r="4286"/>
          <a:stretch>
            <a:fillRect/>
          </a:stretch>
        </p:blipFill>
        <p:spPr bwMode="auto">
          <a:xfrm>
            <a:off x="0" y="0"/>
            <a:ext cx="4786314" cy="3510545"/>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cstate="print"/>
          <a:srcRect r="34268"/>
          <a:stretch>
            <a:fillRect/>
          </a:stretch>
        </p:blipFill>
        <p:spPr bwMode="auto">
          <a:xfrm>
            <a:off x="-32" y="3563564"/>
            <a:ext cx="2000232" cy="3294436"/>
          </a:xfrm>
          <a:prstGeom prst="rect">
            <a:avLst/>
          </a:prstGeom>
          <a:noFill/>
          <a:ln w="9525">
            <a:noFill/>
            <a:miter lim="800000"/>
            <a:headEnd/>
            <a:tailEnd/>
          </a:ln>
          <a:effectLst/>
        </p:spPr>
      </p:pic>
      <p:pic>
        <p:nvPicPr>
          <p:cNvPr id="6149" name="Picture 5"/>
          <p:cNvPicPr>
            <a:picLocks noChangeAspect="1" noChangeArrowheads="1"/>
          </p:cNvPicPr>
          <p:nvPr/>
        </p:nvPicPr>
        <p:blipFill>
          <a:blip r:embed="rId4" cstate="print"/>
          <a:srcRect r="17367"/>
          <a:stretch>
            <a:fillRect/>
          </a:stretch>
        </p:blipFill>
        <p:spPr bwMode="auto">
          <a:xfrm>
            <a:off x="2500298" y="3571900"/>
            <a:ext cx="2306413" cy="32861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57166"/>
            <a:ext cx="8534400" cy="4038600"/>
          </a:xfrm>
        </p:spPr>
        <p:txBody>
          <a:bodyPr>
            <a:normAutofit/>
          </a:bodyPr>
          <a:lstStyle/>
          <a:p>
            <a:pPr algn="just"/>
            <a:r>
              <a:rPr lang="en-US" sz="2400" dirty="0"/>
              <a:t>Then we configured the obj.names file and obj.data file and yolov4-obj.cfg file and uploaded them to Google Drive along with the test and train images and their labels</a:t>
            </a:r>
          </a:p>
          <a:p>
            <a:pPr algn="just"/>
            <a:r>
              <a:rPr lang="en-US" sz="2400" dirty="0"/>
              <a:t>Then we trained the model using our dataset on Google </a:t>
            </a:r>
            <a:r>
              <a:rPr lang="en-US" sz="2400" dirty="0" err="1"/>
              <a:t>Colab</a:t>
            </a:r>
            <a:r>
              <a:rPr lang="en-US" sz="2400" dirty="0"/>
              <a:t> for </a:t>
            </a:r>
            <a:r>
              <a:rPr lang="en-US" sz="2400" dirty="0" smtClean="0"/>
              <a:t>10,000 </a:t>
            </a:r>
            <a:r>
              <a:rPr lang="en-US" sz="2400" dirty="0"/>
              <a:t>iterations. After Every 100 iterations and 1000 iterations weights files were saved in the Google Drive</a:t>
            </a:r>
          </a:p>
          <a:p>
            <a:pPr algn="just"/>
            <a:r>
              <a:rPr lang="en-US" sz="2400" dirty="0"/>
              <a:t>Then we tested mAP and Average IOU of these weights to find which one was the best. It was found to be </a:t>
            </a:r>
            <a:r>
              <a:rPr lang="en-US" sz="2400" dirty="0" smtClean="0"/>
              <a:t>9600</a:t>
            </a:r>
            <a:r>
              <a:rPr lang="en-US" sz="2400" baseline="30000" dirty="0" smtClean="0"/>
              <a:t>th</a:t>
            </a:r>
            <a:r>
              <a:rPr lang="en-US" sz="2400" dirty="0" smtClean="0"/>
              <a:t> </a:t>
            </a:r>
            <a:r>
              <a:rPr lang="en-US" sz="2400" dirty="0"/>
              <a:t>iteration.</a:t>
            </a:r>
          </a:p>
        </p:txBody>
      </p:sp>
      <p:sp>
        <p:nvSpPr>
          <p:cNvPr id="4" name="TextBox 3"/>
          <p:cNvSpPr txBox="1"/>
          <p:nvPr/>
        </p:nvSpPr>
        <p:spPr>
          <a:xfrm>
            <a:off x="357158" y="3714752"/>
            <a:ext cx="3276599" cy="2308324"/>
          </a:xfrm>
          <a:prstGeom prst="rect">
            <a:avLst/>
          </a:prstGeom>
          <a:noFill/>
        </p:spPr>
        <p:txBody>
          <a:bodyPr wrap="square" rtlCol="0">
            <a:spAutoFit/>
          </a:bodyPr>
          <a:lstStyle/>
          <a:p>
            <a:pPr algn="just">
              <a:buFont typeface="Arial" pitchFamily="34" charset="0"/>
              <a:buChar char="•"/>
            </a:pPr>
            <a:r>
              <a:rPr lang="en-US" sz="2400" dirty="0"/>
              <a:t>  This weights file was then used for detection. We varied height, weight and threshold value to find which combination gave best results.</a:t>
            </a:r>
          </a:p>
        </p:txBody>
      </p:sp>
      <p:pic>
        <p:nvPicPr>
          <p:cNvPr id="5" name="Picture 4"/>
          <p:cNvPicPr/>
          <p:nvPr/>
        </p:nvPicPr>
        <p:blipFill>
          <a:blip r:embed="rId2" cstate="print"/>
          <a:srcRect/>
          <a:stretch>
            <a:fillRect/>
          </a:stretch>
        </p:blipFill>
        <p:spPr bwMode="auto">
          <a:xfrm>
            <a:off x="3714744" y="3714752"/>
            <a:ext cx="5008880" cy="274520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F698FE-FDC9-4836-A2BF-672FB6FF6367}"/>
              </a:ext>
            </a:extLst>
          </p:cNvPr>
          <p:cNvSpPr>
            <a:spLocks noGrp="1"/>
          </p:cNvSpPr>
          <p:nvPr>
            <p:ph type="title"/>
          </p:nvPr>
        </p:nvSpPr>
        <p:spPr>
          <a:xfrm>
            <a:off x="714348" y="71414"/>
            <a:ext cx="7680960" cy="1371600"/>
          </a:xfrm>
        </p:spPr>
        <p:txBody>
          <a:bodyPr>
            <a:noAutofit/>
          </a:bodyPr>
          <a:lstStyle/>
          <a:p>
            <a:pPr algn="ctr"/>
            <a:r>
              <a:rPr lang="en-IN" sz="2400" b="1" i="0" u="none" strike="noStrike" baseline="0" dirty="0">
                <a:solidFill>
                  <a:srgbClr val="000000"/>
                </a:solidFill>
              </a:rPr>
              <a:t/>
            </a:r>
            <a:br>
              <a:rPr lang="en-IN" sz="2400" b="1" i="0" u="none" strike="noStrike" baseline="0" dirty="0">
                <a:solidFill>
                  <a:srgbClr val="000000"/>
                </a:solidFill>
              </a:rPr>
            </a:br>
            <a:r>
              <a:rPr lang="en-US" sz="2400" i="0" u="none" strike="noStrike" baseline="0" dirty="0">
                <a:solidFill>
                  <a:srgbClr val="000000"/>
                </a:solidFill>
              </a:rPr>
              <a:t>Using Twilio to send SMS and Whatsapp message to the concerned authorities - </a:t>
            </a:r>
            <a:r>
              <a:rPr lang="en-US" sz="2400" b="1" i="0" u="none" strike="noStrike" baseline="0" dirty="0">
                <a:solidFill>
                  <a:srgbClr val="000000"/>
                </a:solidFill>
              </a:rPr>
              <a:t/>
            </a:r>
            <a:br>
              <a:rPr lang="en-US" sz="2400" b="1" i="0" u="none" strike="noStrike" baseline="0" dirty="0">
                <a:solidFill>
                  <a:srgbClr val="000000"/>
                </a:solidFill>
              </a:rPr>
            </a:br>
            <a:endParaRPr lang="en-IN" sz="2400" b="1" dirty="0"/>
          </a:p>
        </p:txBody>
      </p:sp>
      <p:sp>
        <p:nvSpPr>
          <p:cNvPr id="3" name="Content Placeholder 2">
            <a:extLst>
              <a:ext uri="{FF2B5EF4-FFF2-40B4-BE49-F238E27FC236}">
                <a16:creationId xmlns="" xmlns:a16="http://schemas.microsoft.com/office/drawing/2014/main" id="{5A6918FC-0976-44F4-8A8D-079A7F4C877E}"/>
              </a:ext>
            </a:extLst>
          </p:cNvPr>
          <p:cNvSpPr>
            <a:spLocks noGrp="1"/>
          </p:cNvSpPr>
          <p:nvPr>
            <p:ph idx="1"/>
          </p:nvPr>
        </p:nvSpPr>
        <p:spPr>
          <a:xfrm>
            <a:off x="304800" y="1071546"/>
            <a:ext cx="3624258" cy="5423259"/>
          </a:xfrm>
        </p:spPr>
        <p:txBody>
          <a:bodyPr>
            <a:normAutofit/>
          </a:bodyPr>
          <a:lstStyle/>
          <a:p>
            <a:r>
              <a:rPr lang="en-US" sz="1800" b="0" i="0" u="none" strike="noStrike" baseline="0" dirty="0">
                <a:solidFill>
                  <a:srgbClr val="000000"/>
                </a:solidFill>
                <a:latin typeface="+mj-lt"/>
              </a:rPr>
              <a:t>We have used Twilio API to send SMS and Whatsapp message</a:t>
            </a:r>
            <a:r>
              <a:rPr lang="en-US" sz="1800" b="0" i="0" u="none" strike="noStrike" baseline="0" dirty="0" smtClean="0">
                <a:solidFill>
                  <a:srgbClr val="000000"/>
                </a:solidFill>
                <a:latin typeface="+mj-lt"/>
              </a:rPr>
              <a:t>. </a:t>
            </a:r>
            <a:r>
              <a:rPr lang="en-US" sz="1800" b="1" i="0" u="none" strike="noStrike" baseline="0" dirty="0" smtClean="0">
                <a:solidFill>
                  <a:srgbClr val="000000"/>
                </a:solidFill>
                <a:latin typeface="+mj-lt"/>
              </a:rPr>
              <a:t>If any registered face is detected along with Gun or Knife</a:t>
            </a:r>
            <a:r>
              <a:rPr lang="en-US" sz="1800" b="0" i="0" u="none" strike="noStrike" baseline="0" dirty="0" smtClean="0">
                <a:solidFill>
                  <a:srgbClr val="000000"/>
                </a:solidFill>
                <a:latin typeface="+mj-lt"/>
              </a:rPr>
              <a:t> for more than 100 times i.e. 4 seconds (as video is 24 frames per</a:t>
            </a:r>
            <a:r>
              <a:rPr lang="en-US" sz="1800" b="0" i="0" u="none" strike="noStrike" dirty="0" smtClean="0">
                <a:solidFill>
                  <a:srgbClr val="000000"/>
                </a:solidFill>
                <a:latin typeface="+mj-lt"/>
              </a:rPr>
              <a:t> second</a:t>
            </a:r>
            <a:r>
              <a:rPr lang="en-US" sz="1800" b="0" i="0" u="none" strike="noStrike" baseline="0" dirty="0" smtClean="0">
                <a:solidFill>
                  <a:srgbClr val="000000"/>
                </a:solidFill>
                <a:latin typeface="+mj-lt"/>
              </a:rPr>
              <a:t>), then it means that it is</a:t>
            </a:r>
            <a:r>
              <a:rPr lang="en-US" sz="1800" b="0" i="0" u="none" strike="noStrike" dirty="0" smtClean="0">
                <a:solidFill>
                  <a:srgbClr val="000000"/>
                </a:solidFill>
                <a:latin typeface="+mj-lt"/>
              </a:rPr>
              <a:t> safe, so an SMS and a </a:t>
            </a:r>
            <a:r>
              <a:rPr lang="en-US" dirty="0" err="1" smtClean="0">
                <a:solidFill>
                  <a:srgbClr val="000000"/>
                </a:solidFill>
                <a:latin typeface="+mj-lt"/>
              </a:rPr>
              <a:t>W</a:t>
            </a:r>
            <a:r>
              <a:rPr lang="en-US" sz="1800" b="0" i="0" u="none" strike="noStrike" dirty="0" err="1" smtClean="0">
                <a:solidFill>
                  <a:srgbClr val="000000"/>
                </a:solidFill>
                <a:latin typeface="+mj-lt"/>
              </a:rPr>
              <a:t>hatsapp</a:t>
            </a:r>
            <a:r>
              <a:rPr lang="en-US" sz="1800" b="0" i="0" u="none" strike="noStrike" dirty="0" smtClean="0">
                <a:solidFill>
                  <a:srgbClr val="000000"/>
                </a:solidFill>
                <a:latin typeface="+mj-lt"/>
              </a:rPr>
              <a:t> notification is </a:t>
            </a:r>
            <a:r>
              <a:rPr lang="en-US" sz="1800" b="1" i="0" u="none" strike="noStrike" dirty="0" smtClean="0">
                <a:solidFill>
                  <a:srgbClr val="000000"/>
                </a:solidFill>
                <a:latin typeface="+mj-lt"/>
              </a:rPr>
              <a:t>not sent </a:t>
            </a:r>
            <a:r>
              <a:rPr lang="en-US" sz="1800" b="0" i="0" u="none" strike="noStrike" dirty="0" smtClean="0">
                <a:solidFill>
                  <a:srgbClr val="000000"/>
                </a:solidFill>
                <a:latin typeface="+mj-lt"/>
              </a:rPr>
              <a:t>to the authorities. But if a registered person is not detected and </a:t>
            </a:r>
            <a:r>
              <a:rPr lang="en-US" sz="1800" b="0" i="0" u="none" strike="noStrike" baseline="0" dirty="0" smtClean="0">
                <a:solidFill>
                  <a:srgbClr val="000000"/>
                </a:solidFill>
                <a:latin typeface="+mj-lt"/>
              </a:rPr>
              <a:t>the </a:t>
            </a:r>
            <a:r>
              <a:rPr lang="en-US" sz="1800" b="0" i="0" u="none" strike="noStrike" baseline="0" dirty="0">
                <a:solidFill>
                  <a:srgbClr val="000000"/>
                </a:solidFill>
                <a:latin typeface="+mj-lt"/>
              </a:rPr>
              <a:t>number of </a:t>
            </a:r>
            <a:r>
              <a:rPr lang="en-US" sz="1800" b="0" i="0" u="none" strike="noStrike" baseline="0" dirty="0" smtClean="0">
                <a:solidFill>
                  <a:srgbClr val="000000"/>
                </a:solidFill>
                <a:latin typeface="+mj-lt"/>
              </a:rPr>
              <a:t>times a Gun or Knife </a:t>
            </a:r>
            <a:r>
              <a:rPr lang="en-US" sz="1800" b="0" i="0" u="none" strike="noStrike" baseline="0" dirty="0">
                <a:solidFill>
                  <a:srgbClr val="000000"/>
                </a:solidFill>
                <a:latin typeface="+mj-lt"/>
              </a:rPr>
              <a:t>is detected is more than </a:t>
            </a:r>
            <a:r>
              <a:rPr lang="en-US" sz="1800" b="0" i="0" u="none" strike="noStrike" baseline="0" dirty="0" smtClean="0">
                <a:solidFill>
                  <a:srgbClr val="000000"/>
                </a:solidFill>
                <a:latin typeface="+mj-lt"/>
              </a:rPr>
              <a:t>100 times, </a:t>
            </a:r>
            <a:r>
              <a:rPr lang="en-US" sz="1800" b="0" i="0" u="none" strike="noStrike" baseline="0" dirty="0">
                <a:solidFill>
                  <a:srgbClr val="000000"/>
                </a:solidFill>
                <a:latin typeface="+mj-lt"/>
              </a:rPr>
              <a:t>then message </a:t>
            </a:r>
            <a:r>
              <a:rPr lang="en-US" sz="1800" b="1" i="0" u="none" strike="noStrike" baseline="0" dirty="0" smtClean="0">
                <a:solidFill>
                  <a:srgbClr val="000000"/>
                </a:solidFill>
                <a:latin typeface="+mj-lt"/>
              </a:rPr>
              <a:t>“</a:t>
            </a:r>
            <a:r>
              <a:rPr lang="en-US" sz="1800" b="1" i="0" u="none" strike="noStrike" baseline="0" dirty="0">
                <a:solidFill>
                  <a:srgbClr val="000000"/>
                </a:solidFill>
                <a:latin typeface="+mj-lt"/>
              </a:rPr>
              <a:t>Emergency Alert!! GUN and KNIFE Detected…Authorities Notified” is sent. </a:t>
            </a:r>
            <a:r>
              <a:rPr lang="en-US" sz="1800" b="0" i="0" u="none" strike="noStrike" baseline="0" dirty="0">
                <a:solidFill>
                  <a:srgbClr val="000000"/>
                </a:solidFill>
                <a:latin typeface="+mj-lt"/>
              </a:rPr>
              <a:t>Since videos are 24frames per second. So if a gun or knife is detected for 4 seconds or more, then the authorities are notified. </a:t>
            </a:r>
            <a:endParaRPr lang="en-IN" dirty="0">
              <a:latin typeface="+mj-lt"/>
            </a:endParaRPr>
          </a:p>
        </p:txBody>
      </p:sp>
      <p:pic>
        <p:nvPicPr>
          <p:cNvPr id="7170" name="Picture 2"/>
          <p:cNvPicPr>
            <a:picLocks noChangeAspect="1" noChangeArrowheads="1"/>
          </p:cNvPicPr>
          <p:nvPr/>
        </p:nvPicPr>
        <p:blipFill>
          <a:blip r:embed="rId2" cstate="print"/>
          <a:srcRect/>
          <a:stretch>
            <a:fillRect/>
          </a:stretch>
        </p:blipFill>
        <p:spPr bwMode="auto">
          <a:xfrm>
            <a:off x="3857620" y="1714488"/>
            <a:ext cx="5138397" cy="4000528"/>
          </a:xfrm>
          <a:prstGeom prst="rect">
            <a:avLst/>
          </a:prstGeom>
          <a:noFill/>
          <a:ln w="9525">
            <a:noFill/>
            <a:miter lim="800000"/>
            <a:headEnd/>
            <a:tailEnd/>
          </a:ln>
          <a:effectLst/>
        </p:spPr>
      </p:pic>
    </p:spTree>
    <p:extLst>
      <p:ext uri="{BB962C8B-B14F-4D97-AF65-F5344CB8AC3E}">
        <p14:creationId xmlns="" xmlns:p14="http://schemas.microsoft.com/office/powerpoint/2010/main" val="24363646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avon">
      <a:majorFont>
        <a:latin typeface="Garamond"/>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 xmlns:thm15="http://schemas.microsoft.com/office/thememl/2012/main" name="Savon" id="{1306E473-ED32-493B-A2D0-240A757EDD34}" vid="{3F20CFC1-E34F-405B-AA49-5BE0E194F1B3}"/>
    </a:ext>
  </a:extLst>
</a:theme>
</file>

<file path=ppt/theme/theme2.xml><?xml version="1.0" encoding="utf-8"?>
<a:theme xmlns:a="http://schemas.openxmlformats.org/drawingml/2006/main" name="1_Savon">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avon">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390</TotalTime>
  <Words>1152</Words>
  <Application>Microsoft Office PowerPoint</Application>
  <PresentationFormat>On-screen Show (4:3)</PresentationFormat>
  <Paragraphs>53</Paragraphs>
  <Slides>15</Slides>
  <Notes>0</Notes>
  <HiddenSlides>0</HiddenSlides>
  <MMClips>0</MMClip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Savon</vt:lpstr>
      <vt:lpstr>1_Savon</vt:lpstr>
      <vt:lpstr>Real-Time Threat Detection</vt:lpstr>
      <vt:lpstr>Problem Statement</vt:lpstr>
      <vt:lpstr>State-of-the-Art and their limitations</vt:lpstr>
      <vt:lpstr>Slide 4</vt:lpstr>
      <vt:lpstr>Objectives and Work Distribution</vt:lpstr>
      <vt:lpstr>Proposed Design and Implementation</vt:lpstr>
      <vt:lpstr>Slide 7</vt:lpstr>
      <vt:lpstr>Slide 8</vt:lpstr>
      <vt:lpstr> Using Twilio to send SMS and Whatsapp message to the concerned authorities -  </vt:lpstr>
      <vt:lpstr>Results and Analysis</vt:lpstr>
      <vt:lpstr>Slide 11</vt:lpstr>
      <vt:lpstr>Slide 12</vt:lpstr>
      <vt:lpstr>Slide 13</vt:lpstr>
      <vt:lpstr>Conclusion of the Report</vt:lpstr>
      <vt:lpstr>Future Scope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Threat Detection</dc:title>
  <dc:creator>Nishit Anand</dc:creator>
  <cp:lastModifiedBy>ravish malhotra</cp:lastModifiedBy>
  <cp:revision>56</cp:revision>
  <dcterms:created xsi:type="dcterms:W3CDTF">2006-08-16T00:00:00Z</dcterms:created>
  <dcterms:modified xsi:type="dcterms:W3CDTF">2021-01-07T14:48:48Z</dcterms:modified>
</cp:coreProperties>
</file>